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Lst>
  <p:notesMasterIdLst>
    <p:notesMasterId r:id="rId36"/>
  </p:notesMasterIdLst>
  <p:handoutMasterIdLst>
    <p:handoutMasterId r:id="rId37"/>
  </p:handoutMasterIdLst>
  <p:sldIdLst>
    <p:sldId id="256" r:id="rId5"/>
    <p:sldId id="257" r:id="rId6"/>
    <p:sldId id="258" r:id="rId7"/>
    <p:sldId id="262" r:id="rId8"/>
    <p:sldId id="259" r:id="rId9"/>
    <p:sldId id="260" r:id="rId10"/>
    <p:sldId id="261" r:id="rId11"/>
    <p:sldId id="263" r:id="rId12"/>
    <p:sldId id="264" r:id="rId13"/>
    <p:sldId id="265" r:id="rId14"/>
    <p:sldId id="266" r:id="rId15"/>
    <p:sldId id="267" r:id="rId16"/>
    <p:sldId id="268" r:id="rId17"/>
    <p:sldId id="269" r:id="rId18"/>
    <p:sldId id="283" r:id="rId19"/>
    <p:sldId id="284" r:id="rId20"/>
    <p:sldId id="270" r:id="rId21"/>
    <p:sldId id="271" r:id="rId22"/>
    <p:sldId id="273" r:id="rId23"/>
    <p:sldId id="274" r:id="rId24"/>
    <p:sldId id="275" r:id="rId25"/>
    <p:sldId id="276" r:id="rId26"/>
    <p:sldId id="285" r:id="rId27"/>
    <p:sldId id="277" r:id="rId28"/>
    <p:sldId id="282" r:id="rId29"/>
    <p:sldId id="278" r:id="rId30"/>
    <p:sldId id="279" r:id="rId31"/>
    <p:sldId id="280" r:id="rId32"/>
    <p:sldId id="281" r:id="rId33"/>
    <p:sldId id="286" r:id="rId34"/>
    <p:sldId id="272" r:id="rId35"/>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C0D48-5544-4D1E-92ED-7D29602D5A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5A546F38-6843-4BA4-9087-99FDAC136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9CBA5D-70F1-42C2-A064-BF256FC2CCB6}" type="datetime1">
              <a:rPr lang="en-GB" smtClean="0"/>
              <a:t>03/09/2025</a:t>
            </a:fld>
            <a:endParaRPr lang="en-GB" dirty="0"/>
          </a:p>
        </p:txBody>
      </p:sp>
      <p:sp>
        <p:nvSpPr>
          <p:cNvPr id="4" name="Footer Placeholder 3">
            <a:extLst>
              <a:ext uri="{FF2B5EF4-FFF2-40B4-BE49-F238E27FC236}">
                <a16:creationId xmlns:a16="http://schemas.microsoft.com/office/drawing/2014/main" id="{404D4C3A-831C-48BC-BBE8-779D180697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B78A2E2F-4EBC-4E26-BCA0-463636F0B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ED2A560-1C91-4773-B7AC-4FDF7293DAA3}" type="slidenum">
              <a:rPr lang="en-GB" smtClean="0"/>
              <a:t>‹#›</a:t>
            </a:fld>
            <a:endParaRPr lang="en-GB" dirty="0"/>
          </a:p>
        </p:txBody>
      </p:sp>
    </p:spTree>
    <p:extLst>
      <p:ext uri="{BB962C8B-B14F-4D97-AF65-F5344CB8AC3E}">
        <p14:creationId xmlns:p14="http://schemas.microsoft.com/office/powerpoint/2010/main" val="1679572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73A957-99AC-4F47-A55D-942844093EFA}" type="datetime1">
              <a:rPr lang="en-GB" noProof="0" smtClean="0"/>
              <a:t>03/09/2025</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3F167F0-0840-1348-BFE4-C6298BBC0698}" type="slidenum">
              <a:rPr lang="en-GB" noProof="0" smtClean="0"/>
              <a:t>‹#›</a:t>
            </a:fld>
            <a:endParaRPr lang="en-GB" noProof="0"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a:t>
            </a:fld>
            <a:endParaRPr lang="en-GB" dirty="0"/>
          </a:p>
        </p:txBody>
      </p:sp>
    </p:spTree>
    <p:extLst>
      <p:ext uri="{BB962C8B-B14F-4D97-AF65-F5344CB8AC3E}">
        <p14:creationId xmlns:p14="http://schemas.microsoft.com/office/powerpoint/2010/main" val="361245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2</a:t>
            </a:fld>
            <a:endParaRPr lang="en-GB" dirty="0"/>
          </a:p>
        </p:txBody>
      </p:sp>
    </p:spTree>
    <p:extLst>
      <p:ext uri="{BB962C8B-B14F-4D97-AF65-F5344CB8AC3E}">
        <p14:creationId xmlns:p14="http://schemas.microsoft.com/office/powerpoint/2010/main" val="3467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lstStyle/>
          <a:p>
            <a:pPr rtl="0"/>
            <a:endParaRPr lang="en-GB"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rtlCol="0" anchor="b"/>
          <a:lstStyle>
            <a:lvl1pPr>
              <a:defRPr sz="5400"/>
            </a:lvl1pPr>
          </a:lstStyle>
          <a:p>
            <a:pPr rtl="0"/>
            <a:r>
              <a:rPr lang="en-US" noProof="0"/>
              <a:t>Click to edit Master title style</a:t>
            </a:r>
            <a:endParaRPr lang="en-GB" noProof="0" dirty="0"/>
          </a:p>
        </p:txBody>
      </p:sp>
      <p:sp>
        <p:nvSpPr>
          <p:cNvPr id="3" name="Subtitle 2"/>
          <p:cNvSpPr>
            <a:spLocks noGrp="1"/>
          </p:cNvSpPr>
          <p:nvPr userDrawn="1">
            <p:ph type="subTitle" idx="1"/>
          </p:nvPr>
        </p:nvSpPr>
        <p:spPr>
          <a:xfrm>
            <a:off x="1154955" y="4777380"/>
            <a:ext cx="8825658" cy="861420"/>
          </a:xfrm>
        </p:spPr>
        <p:txBody>
          <a:bodyPr rtlCol="0"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noProof="0"/>
              <a:t>Click to edit Master subtitle style</a:t>
            </a:r>
            <a:endParaRPr lang="en-GB" noProof="0" dirty="0"/>
          </a:p>
        </p:txBody>
      </p:sp>
      <p:sp>
        <p:nvSpPr>
          <p:cNvPr id="4" name="Date Placeholder 3"/>
          <p:cNvSpPr>
            <a:spLocks noGrp="1"/>
          </p:cNvSpPr>
          <p:nvPr userDrawn="1">
            <p:ph type="dt" sz="half" idx="10"/>
          </p:nvPr>
        </p:nvSpPr>
        <p:spPr>
          <a:xfrm rot="5400000">
            <a:off x="10089390" y="1792223"/>
            <a:ext cx="990599" cy="304799"/>
          </a:xfrm>
        </p:spPr>
        <p:txBody>
          <a:bodyPr rtlCol="0" anchor="t"/>
          <a:lstStyle>
            <a:lvl1pPr algn="l">
              <a:defRPr b="0" i="0">
                <a:solidFill>
                  <a:schemeClr val="bg1"/>
                </a:solidFill>
              </a:defRPr>
            </a:lvl1pPr>
          </a:lstStyle>
          <a:p>
            <a:pPr rtl="0"/>
            <a:fld id="{F4FEC28F-0206-4644-BE21-166E75B39299}" type="datetime1">
              <a:rPr lang="en-GB" noProof="0" smtClean="0"/>
              <a:t>03/09/2025</a:t>
            </a:fld>
            <a:endParaRPr lang="en-GB" noProof="0" dirty="0"/>
          </a:p>
        </p:txBody>
      </p:sp>
      <p:sp>
        <p:nvSpPr>
          <p:cNvPr id="5" name="Footer Placeholder 4"/>
          <p:cNvSpPr>
            <a:spLocks noGrp="1"/>
          </p:cNvSpPr>
          <p:nvPr userDrawn="1">
            <p:ph type="ftr" sz="quarter" idx="11"/>
          </p:nvPr>
        </p:nvSpPr>
        <p:spPr>
          <a:xfrm rot="5400000">
            <a:off x="8959592" y="3226820"/>
            <a:ext cx="3859795" cy="304801"/>
          </a:xfrm>
        </p:spPr>
        <p:txBody>
          <a:bodyPr rtlCol="0"/>
          <a:lstStyle>
            <a:lvl1pPr>
              <a:defRPr b="0" i="0">
                <a:solidFill>
                  <a:schemeClr val="bg1"/>
                </a:solidFill>
              </a:defRPr>
            </a:lvl1pPr>
          </a:lstStyle>
          <a:p>
            <a:pPr rtl="0"/>
            <a:endParaRPr lang="en-GB" noProof="0" dirty="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rtlCol="0"/>
          <a:lstStyle>
            <a:lvl1pPr>
              <a:defRPr sz="2800" b="0" i="0">
                <a:latin typeface="+mj-lt"/>
              </a:defRPr>
            </a:lvl1pPr>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n-US" noProof="0"/>
              <a:t>Click to edit Master title style</a:t>
            </a:r>
            <a:endParaRPr lang="en-GB" noProof="0" dirty="0"/>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rtlCol="0"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dirty="0"/>
          </a:p>
        </p:txBody>
      </p:sp>
      <p:sp>
        <p:nvSpPr>
          <p:cNvPr id="4" name="Text Placeholder 3"/>
          <p:cNvSpPr>
            <a:spLocks noGrp="1"/>
          </p:cNvSpPr>
          <p:nvPr>
            <p:ph type="body" sz="half" idx="2"/>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BE416078-4A46-4D08-BD33-A6AF1D46E250}" type="datetime1">
              <a:rPr lang="en-GB" noProof="0" smtClean="0"/>
              <a:t>03/09/2025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2" name="Title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5552DDEF-9D8B-408E-BADE-EC221AA20940}" type="datetime1">
              <a:rPr lang="en-GB" noProof="0" smtClean="0"/>
              <a:t>03/09/2025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154954" y="2603500"/>
            <a:ext cx="4825158" cy="3416301"/>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08712" y="2603500"/>
            <a:ext cx="4825159" cy="3416300"/>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26592B87-39E7-496E-A8FC-43C3A958AC1B}" type="datetime1">
              <a:rPr lang="en-GB" noProof="0" smtClean="0"/>
              <a:t>03/09/2025</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9AE2A203-2E25-4604-90BA-CC457ED7BDCE}" type="datetime1">
              <a:rPr lang="en-GB" noProof="0" smtClean="0"/>
              <a:t>03/09/2025</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E1B64900-8877-41BB-8615-9BE5269FD876}" type="datetime1">
              <a:rPr lang="en-GB" noProof="0" smtClean="0"/>
              <a:t>03/09/2025</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48C3D072-F03E-459C-ADE7-3AFE5F8D421E}" type="datetime1">
              <a:rPr lang="en-GB" noProof="0" smtClean="0"/>
              <a:t>03/09/2025</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DF8C37AF-E5A7-4FCE-9806-1707768E81C6}"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rtlCol="0" anchor="ctr"/>
          <a:lstStyle>
            <a:lvl1pPr algn="l">
              <a:defRPr sz="4000" b="0" cap="none"/>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6895558" y="2677644"/>
            <a:ext cx="3755379" cy="2283823"/>
          </a:xfrm>
        </p:spPr>
        <p:txBody>
          <a:bodyPr rtlCol="0"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p>
            <a:pPr rtl="0"/>
            <a:fld id="{817AF083-24A6-4622-8B81-3CECE9F27C90}"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0B35306A-DD2F-484A-B99D-9C3D5E6D9004}"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083EFD7F-F422-4E21-830F-77E43F146B3A}"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rtlCol="0" anchor="ctr">
            <a:normAutofit/>
          </a:bodyPr>
          <a:lstStyle>
            <a:lvl1pPr marL="0" indent="0" algn="ctr">
              <a:buNone/>
              <a:defRPr sz="1100" i="1"/>
            </a:lvl1pPr>
          </a:lstStyle>
          <a:p>
            <a:pPr rtl="0"/>
            <a:r>
              <a:rPr lang="en-GB" noProof="0"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D840D9E6-CBFE-4FD9-B0EE-0E7C55B9CF72}"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AFE39F36-2976-4FAE-B856-E6D74E59156A}"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rtlCol="0">
            <a:normAutofit/>
          </a:bodyPr>
          <a:lstStyle>
            <a:lvl1pPr marL="0" indent="0" algn="ctr">
              <a:buNone/>
              <a:defRPr sz="1200"/>
            </a:lvl1pPr>
          </a:lstStyle>
          <a:p>
            <a:pPr lvl="0" rtl="0"/>
            <a:r>
              <a:rPr lang="en-GB" noProof="0" dirty="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20D9A7FA-800E-421A-A6B9-B611FE4F89C3}"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rtlCol="0">
            <a:no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rtlCol="0">
            <a:noAutofit/>
          </a:bodyPr>
          <a:lstStyle>
            <a:lvl1pPr marL="0" indent="0" algn="ctr">
              <a:buNone/>
              <a:defRPr sz="1200"/>
            </a:lvl1pPr>
          </a:lstStyle>
          <a:p>
            <a:pPr lvl="0" rtl="0"/>
            <a:r>
              <a:rPr lang="en-GB" noProof="0" dirty="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US"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255AF2C0-B19B-4142-9DE4-D61693872F34}" type="datetime1">
              <a:rPr lang="en-GB" noProof="0" smtClean="0"/>
              <a:t>03/09/2025</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rtlCol="0" anchor="ctr">
            <a:noAutofit/>
          </a:bodyPr>
          <a:lstStyle>
            <a:lvl1pPr marL="0" indent="0" algn="l">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rtlCol="0" anchor="ctr">
            <a:noAutofit/>
          </a:bodyPr>
          <a:lstStyle>
            <a:lvl1pPr marL="0" indent="0" algn="l">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rtlCol="0" anchor="ctr">
            <a:noAutofit/>
          </a:bodyPr>
          <a:lstStyle>
            <a:lvl1pPr marL="0" indent="0" algn="l">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rtlCol="0" anchor="ctr">
            <a:noAutofit/>
          </a:bodyPr>
          <a:lstStyle>
            <a:lvl1pPr marL="0" indent="0" algn="l">
              <a:buNone/>
              <a:defRPr sz="1200"/>
            </a:lvl1pPr>
          </a:lstStyle>
          <a:p>
            <a:pPr lvl="0" rtl="0"/>
            <a:r>
              <a:rPr lang="en-GB" noProof="0" dirty="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7">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pPr rtl="0"/>
            <a:fld id="{0DCB0C88-FDE0-412E-9A8A-D2BEBF1E2A8C}" type="datetime1">
              <a:rPr lang="en-GB" noProof="0" smtClean="0"/>
              <a:t>03/09/2025</a:t>
            </a:fld>
            <a:endParaRPr lang="en-GB"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pPr rtl="0"/>
            <a:endParaRPr lang="en-GB"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47"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video" Target="https://www.youtube.com/embed/z0Bl5wTbJpo?feature=oembed" TargetMode="Externa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23.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4.xml"/><Relationship Id="rId7" Type="http://schemas.openxmlformats.org/officeDocument/2006/relationships/image" Target="../media/image27.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11" Type="http://schemas.openxmlformats.org/officeDocument/2006/relationships/image" Target="../media/image6.png"/><Relationship Id="rId5" Type="http://schemas.openxmlformats.org/officeDocument/2006/relationships/image" Target="../media/image25.svg"/><Relationship Id="rId10"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4.xml"/><Relationship Id="rId7" Type="http://schemas.openxmlformats.org/officeDocument/2006/relationships/image" Target="../media/image33.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11" Type="http://schemas.openxmlformats.org/officeDocument/2006/relationships/image" Target="../media/image6.png"/><Relationship Id="rId5" Type="http://schemas.openxmlformats.org/officeDocument/2006/relationships/image" Target="../media/image31.svg"/><Relationship Id="rId10"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6.png"/><Relationship Id="rId2" Type="http://schemas.microsoft.com/office/2007/relationships/media" Target="../media/media17.m4a"/><Relationship Id="rId1" Type="http://schemas.openxmlformats.org/officeDocument/2006/relationships/video" Target="https://www.youtube.com/embed/F4WZ_k0vUDM?feature=oembed" TargetMode="Externa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40.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s://support.office.com/en-gb/article/edit-your-school-presentation-44445997-6769-4d44-8b30-f9e3050adbfb?omkt=en-GB" TargetMode="External"/><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4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51.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video" Target="https://www.youtube.com/embed/bvJ5uBlGYgE?feature=oembed" TargetMode="External"/><Relationship Id="rId6" Type="http://schemas.openxmlformats.org/officeDocument/2006/relationships/image" Target="../media/image10.png"/><Relationship Id="rId5" Type="http://schemas.openxmlformats.org/officeDocument/2006/relationships/image" Target="../media/image52.jpeg"/><Relationship Id="rId4"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56.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6.png"/><Relationship Id="rId2" Type="http://schemas.microsoft.com/office/2007/relationships/media" Target="../media/media30.m4a"/><Relationship Id="rId1" Type="http://schemas.openxmlformats.org/officeDocument/2006/relationships/video" Target="https://www.youtube.com/embed/9xENut_nvZk?feature=oembed" TargetMode="External"/><Relationship Id="rId6" Type="http://schemas.openxmlformats.org/officeDocument/2006/relationships/image" Target="../media/image10.png"/><Relationship Id="rId5" Type="http://schemas.openxmlformats.org/officeDocument/2006/relationships/image" Target="../media/image57.jpeg"/><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video" Target="https://www.youtube.com/embed/xvDPRO0vOts?feature=oembed" TargetMode="Externa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14.svg"/><Relationship Id="rId12"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683171" y="1905399"/>
            <a:ext cx="8825658" cy="2677648"/>
          </a:xfrm>
        </p:spPr>
        <p:txBody>
          <a:bodyPr rtlCol="0"/>
          <a:lstStyle/>
          <a:p>
            <a:pPr rtl="0"/>
            <a:r>
              <a:rPr lang="en-GB" dirty="0">
                <a:solidFill>
                  <a:schemeClr val="bg1"/>
                </a:solidFill>
              </a:rPr>
              <a:t>Learning Partners Academy Trust Safeguarding Training</a:t>
            </a: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1683171" y="5103801"/>
            <a:ext cx="8825658" cy="861420"/>
          </a:xfrm>
        </p:spPr>
        <p:txBody>
          <a:bodyPr rtlCol="0"/>
          <a:lstStyle/>
          <a:p>
            <a:pPr rtl="0"/>
            <a:r>
              <a:rPr lang="en-US" dirty="0"/>
              <a:t>September 2025</a:t>
            </a:r>
            <a:endParaRPr lang="en-GB" dirty="0">
              <a:solidFill>
                <a:schemeClr val="bg1"/>
              </a:solidFill>
            </a:endParaRPr>
          </a:p>
        </p:txBody>
      </p:sp>
      <p:pic>
        <p:nvPicPr>
          <p:cNvPr id="5" name="Picture 4">
            <a:extLst>
              <a:ext uri="{FF2B5EF4-FFF2-40B4-BE49-F238E27FC236}">
                <a16:creationId xmlns:a16="http://schemas.microsoft.com/office/drawing/2014/main" id="{0FFF63CB-9433-D891-A208-BB018B217E7A}"/>
              </a:ext>
            </a:extLst>
          </p:cNvPr>
          <p:cNvPicPr>
            <a:picLocks noChangeAspect="1"/>
          </p:cNvPicPr>
          <p:nvPr/>
        </p:nvPicPr>
        <p:blipFill>
          <a:blip r:embed="rId3"/>
          <a:stretch>
            <a:fillRect/>
          </a:stretch>
        </p:blipFill>
        <p:spPr>
          <a:xfrm>
            <a:off x="8049556" y="1006387"/>
            <a:ext cx="2245753" cy="1277271"/>
          </a:xfrm>
          <a:prstGeom prst="rect">
            <a:avLst/>
          </a:prstGeom>
        </p:spPr>
      </p:pic>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840F-8A3C-5B1A-9481-626E311DDEC4}"/>
              </a:ext>
            </a:extLst>
          </p:cNvPr>
          <p:cNvSpPr>
            <a:spLocks noGrp="1"/>
          </p:cNvSpPr>
          <p:nvPr>
            <p:ph type="title"/>
          </p:nvPr>
        </p:nvSpPr>
        <p:spPr/>
        <p:txBody>
          <a:bodyPr/>
          <a:lstStyle/>
          <a:p>
            <a:r>
              <a:rPr lang="en-US" dirty="0"/>
              <a:t>Types of abuse and neglect</a:t>
            </a:r>
            <a:endParaRPr lang="en-GB" dirty="0"/>
          </a:p>
        </p:txBody>
      </p:sp>
      <p:sp>
        <p:nvSpPr>
          <p:cNvPr id="3" name="Slide Number Placeholder 2">
            <a:extLst>
              <a:ext uri="{FF2B5EF4-FFF2-40B4-BE49-F238E27FC236}">
                <a16:creationId xmlns:a16="http://schemas.microsoft.com/office/drawing/2014/main" id="{30C1934E-A32A-9E29-65A4-0F927AD75D80}"/>
              </a:ext>
            </a:extLst>
          </p:cNvPr>
          <p:cNvSpPr>
            <a:spLocks noGrp="1"/>
          </p:cNvSpPr>
          <p:nvPr>
            <p:ph type="sldNum" sz="quarter" idx="12"/>
          </p:nvPr>
        </p:nvSpPr>
        <p:spPr/>
        <p:txBody>
          <a:bodyPr/>
          <a:lstStyle/>
          <a:p>
            <a:pPr rtl="0"/>
            <a:fld id="{9FF96B15-8338-45D5-A943-561235072D66}" type="slidenum">
              <a:rPr lang="en-GB" noProof="0" smtClean="0"/>
              <a:t>10</a:t>
            </a:fld>
            <a:endParaRPr lang="en-GB" noProof="0" dirty="0"/>
          </a:p>
        </p:txBody>
      </p:sp>
      <p:sp>
        <p:nvSpPr>
          <p:cNvPr id="4" name="TextBox 3">
            <a:extLst>
              <a:ext uri="{FF2B5EF4-FFF2-40B4-BE49-F238E27FC236}">
                <a16:creationId xmlns:a16="http://schemas.microsoft.com/office/drawing/2014/main" id="{74947971-3A04-89CA-36E4-9AD279FF009F}"/>
              </a:ext>
            </a:extLst>
          </p:cNvPr>
          <p:cNvSpPr txBox="1"/>
          <p:nvPr/>
        </p:nvSpPr>
        <p:spPr>
          <a:xfrm>
            <a:off x="489959" y="2136449"/>
            <a:ext cx="11212082" cy="4893647"/>
          </a:xfrm>
          <a:prstGeom prst="rect">
            <a:avLst/>
          </a:prstGeom>
          <a:noFill/>
        </p:spPr>
        <p:txBody>
          <a:bodyPr wrap="square" rtlCol="0">
            <a:spAutoFit/>
          </a:bodyPr>
          <a:lstStyle/>
          <a:p>
            <a:r>
              <a:rPr lang="en-US" sz="1400" b="1" dirty="0"/>
              <a:t>Sexual abuse</a:t>
            </a:r>
          </a:p>
          <a:p>
            <a:endParaRPr lang="en-US" sz="1400" b="1" dirty="0"/>
          </a:p>
          <a:p>
            <a:r>
              <a:rPr lang="en-GB" sz="1400" dirty="0"/>
              <a:t>Sexual abuse… </a:t>
            </a:r>
            <a:r>
              <a:rPr lang="en-GB" sz="1400" dirty="0" err="1"/>
              <a:t>i</a:t>
            </a:r>
            <a:r>
              <a:rPr lang="en-US" sz="1400" dirty="0"/>
              <a:t>nvolves forcing or enticing a child or young person to take part in sexual activities, not necessarily involving violence, whether or not the child is aware of what is happening. </a:t>
            </a:r>
          </a:p>
          <a:p>
            <a:r>
              <a:rPr lang="en-US" sz="1400" dirty="0"/>
              <a:t>The activities may involve physical contact or non-contact activities, such as involving children in looking at, or in the production of, sexual images, watching sexual activities, encouraging children to behave in sexually inappropriate ways, or grooming a child in preparation for abuse (KCSIE, 2024)</a:t>
            </a:r>
          </a:p>
          <a:p>
            <a:endParaRPr lang="en-US" sz="1400" dirty="0"/>
          </a:p>
          <a:p>
            <a:r>
              <a:rPr lang="en-US" sz="1400" dirty="0"/>
              <a:t>Signs of sexual abuse can include:</a:t>
            </a:r>
          </a:p>
          <a:p>
            <a:pPr marL="285750" indent="-285750">
              <a:buFont typeface="Arial" panose="020B0604020202020204" pitchFamily="34" charset="0"/>
              <a:buChar char="•"/>
            </a:pPr>
            <a:r>
              <a:rPr lang="en-US" sz="1400" dirty="0"/>
              <a:t>Language or sexual behaviour you wouldn't expect them to know</a:t>
            </a:r>
          </a:p>
          <a:p>
            <a:pPr marL="285750" indent="-285750">
              <a:buFont typeface="Arial" panose="020B0604020202020204" pitchFamily="34" charset="0"/>
              <a:buChar char="•"/>
            </a:pPr>
            <a:r>
              <a:rPr lang="en-US" sz="1400" dirty="0"/>
              <a:t>Fear of specific people</a:t>
            </a:r>
          </a:p>
          <a:p>
            <a:pPr marL="285750" indent="-285750">
              <a:buFont typeface="Arial" panose="020B0604020202020204" pitchFamily="34" charset="0"/>
              <a:buChar char="•"/>
            </a:pPr>
            <a:r>
              <a:rPr lang="en-GB" sz="1400" dirty="0"/>
              <a:t>Nightmares or bed wetting</a:t>
            </a:r>
          </a:p>
          <a:p>
            <a:pPr marL="285750" indent="-285750">
              <a:buFont typeface="Arial" panose="020B0604020202020204" pitchFamily="34" charset="0"/>
              <a:buChar char="•"/>
            </a:pPr>
            <a:r>
              <a:rPr lang="en-GB" sz="1400" dirty="0"/>
              <a:t>Self harm</a:t>
            </a:r>
          </a:p>
          <a:p>
            <a:pPr marL="285750" indent="-285750">
              <a:buFont typeface="Arial" panose="020B0604020202020204" pitchFamily="34" charset="0"/>
              <a:buChar char="•"/>
            </a:pPr>
            <a:r>
              <a:rPr lang="en-GB" sz="1400" dirty="0"/>
              <a:t>Changes in eating habits </a:t>
            </a:r>
          </a:p>
          <a:p>
            <a:pPr marL="285750" indent="-285750">
              <a:buFont typeface="Arial" panose="020B0604020202020204" pitchFamily="34" charset="0"/>
              <a:buChar char="•"/>
            </a:pPr>
            <a:r>
              <a:rPr lang="en-GB" sz="1400" dirty="0"/>
              <a:t>Not wanting to go home</a:t>
            </a:r>
          </a:p>
          <a:p>
            <a:pPr marL="285750" indent="-285750">
              <a:buFont typeface="Arial" panose="020B0604020202020204" pitchFamily="34" charset="0"/>
              <a:buChar char="•"/>
            </a:pPr>
            <a:r>
              <a:rPr lang="en-GB" sz="1400" dirty="0"/>
              <a:t>Being irritable, distant, upset or angry</a:t>
            </a:r>
          </a:p>
          <a:p>
            <a:pPr marL="285750" indent="-285750">
              <a:buFont typeface="Arial" panose="020B0604020202020204" pitchFamily="34" charset="0"/>
              <a:buChar char="•"/>
            </a:pPr>
            <a:r>
              <a:rPr lang="en-GB" sz="1400" dirty="0"/>
              <a:t>Being secretive</a:t>
            </a:r>
          </a:p>
          <a:p>
            <a:pPr marL="285750" indent="-285750">
              <a:buFont typeface="Arial" panose="020B0604020202020204" pitchFamily="34" charset="0"/>
              <a:buChar char="•"/>
            </a:pPr>
            <a:r>
              <a:rPr lang="en-GB" sz="1400" dirty="0"/>
              <a:t>Bleeding, discharge, pain or soreness in their genital area</a:t>
            </a:r>
          </a:p>
          <a:p>
            <a:pPr marL="285750" indent="-285750">
              <a:buFont typeface="Arial" panose="020B0604020202020204" pitchFamily="34" charset="0"/>
              <a:buChar char="•"/>
            </a:pPr>
            <a:r>
              <a:rPr lang="en-GB" sz="1400" dirty="0"/>
              <a:t>Sexually transmitted infections</a:t>
            </a:r>
          </a:p>
          <a:p>
            <a:pPr marL="285750" indent="-285750">
              <a:buFont typeface="Arial" panose="020B0604020202020204" pitchFamily="34" charset="0"/>
              <a:buChar char="•"/>
            </a:pPr>
            <a:r>
              <a:rPr lang="en-GB" sz="1400" dirty="0"/>
              <a:t>Pregnancy</a:t>
            </a:r>
          </a:p>
          <a:p>
            <a:pPr marL="285750" indent="-285750">
              <a:buFont typeface="Arial" panose="020B0604020202020204" pitchFamily="34" charset="0"/>
              <a:buChar char="•"/>
            </a:pPr>
            <a:r>
              <a:rPr lang="en-GB" sz="1400" dirty="0"/>
              <a:t>Difficulty walking or sitting</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6AC32228-7539-5EB2-442E-9092ABBE004E}"/>
              </a:ext>
            </a:extLst>
          </p:cNvPr>
          <p:cNvPicPr>
            <a:picLocks noChangeAspect="1"/>
          </p:cNvPicPr>
          <p:nvPr/>
        </p:nvPicPr>
        <p:blipFill>
          <a:blip r:embed="rId4"/>
          <a:stretch>
            <a:fillRect/>
          </a:stretch>
        </p:blipFill>
        <p:spPr>
          <a:xfrm>
            <a:off x="10352540" y="1089385"/>
            <a:ext cx="841321" cy="475529"/>
          </a:xfrm>
          <a:prstGeom prst="rect">
            <a:avLst/>
          </a:prstGeom>
        </p:spPr>
      </p:pic>
      <p:pic>
        <p:nvPicPr>
          <p:cNvPr id="11" name="Audio 10">
            <a:hlinkClick r:id="" action="ppaction://media"/>
            <a:extLst>
              <a:ext uri="{FF2B5EF4-FFF2-40B4-BE49-F238E27FC236}">
                <a16:creationId xmlns:a16="http://schemas.microsoft.com/office/drawing/2014/main" id="{4AA01FF5-8371-1DB8-838C-A1625CACA2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52540" y="3205699"/>
            <a:ext cx="2057400" cy="2057400"/>
          </a:xfrm>
          <a:prstGeom prst="ellipse">
            <a:avLst/>
          </a:prstGeom>
        </p:spPr>
      </p:pic>
    </p:spTree>
    <p:extLst>
      <p:ext uri="{BB962C8B-B14F-4D97-AF65-F5344CB8AC3E}">
        <p14:creationId xmlns:p14="http://schemas.microsoft.com/office/powerpoint/2010/main" val="1030984525"/>
      </p:ext>
    </p:extLst>
  </p:cSld>
  <p:clrMapOvr>
    <a:masterClrMapping/>
  </p:clrMapOvr>
  <mc:AlternateContent xmlns:mc="http://schemas.openxmlformats.org/markup-compatibility/2006" xmlns:p14="http://schemas.microsoft.com/office/powerpoint/2010/main">
    <mc:Choice Requires="p14">
      <p:transition spd="slow" p14:dur="2000" advTm="66044"/>
    </mc:Choice>
    <mc:Fallback xmlns="">
      <p:transition spd="slow" advTm="6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0297-EA66-1C93-606D-4929204AFD48}"/>
              </a:ext>
            </a:extLst>
          </p:cNvPr>
          <p:cNvSpPr>
            <a:spLocks noGrp="1"/>
          </p:cNvSpPr>
          <p:nvPr>
            <p:ph type="title"/>
          </p:nvPr>
        </p:nvSpPr>
        <p:spPr/>
        <p:txBody>
          <a:bodyPr/>
          <a:lstStyle/>
          <a:p>
            <a:r>
              <a:rPr lang="en-US" dirty="0"/>
              <a:t>Types of abuse and neglect</a:t>
            </a:r>
            <a:endParaRPr lang="en-GB" dirty="0"/>
          </a:p>
        </p:txBody>
      </p:sp>
      <p:sp>
        <p:nvSpPr>
          <p:cNvPr id="3" name="Slide Number Placeholder 2">
            <a:extLst>
              <a:ext uri="{FF2B5EF4-FFF2-40B4-BE49-F238E27FC236}">
                <a16:creationId xmlns:a16="http://schemas.microsoft.com/office/drawing/2014/main" id="{E9E01D19-647F-D06B-CF01-DBA88997CC6B}"/>
              </a:ext>
            </a:extLst>
          </p:cNvPr>
          <p:cNvSpPr>
            <a:spLocks noGrp="1"/>
          </p:cNvSpPr>
          <p:nvPr>
            <p:ph type="sldNum" sz="quarter" idx="12"/>
          </p:nvPr>
        </p:nvSpPr>
        <p:spPr/>
        <p:txBody>
          <a:bodyPr/>
          <a:lstStyle/>
          <a:p>
            <a:pPr rtl="0"/>
            <a:fld id="{9FF96B15-8338-45D5-A943-561235072D66}" type="slidenum">
              <a:rPr lang="en-GB" noProof="0" smtClean="0"/>
              <a:t>11</a:t>
            </a:fld>
            <a:endParaRPr lang="en-GB" noProof="0" dirty="0"/>
          </a:p>
        </p:txBody>
      </p:sp>
      <p:pic>
        <p:nvPicPr>
          <p:cNvPr id="4" name="Online Media 3" title="Understanding why it's difficult for children to talk about sexual abuse (3/12)">
            <a:hlinkClick r:id="" action="ppaction://media"/>
            <a:extLst>
              <a:ext uri="{FF2B5EF4-FFF2-40B4-BE49-F238E27FC236}">
                <a16:creationId xmlns:a16="http://schemas.microsoft.com/office/drawing/2014/main" id="{1CC41F31-54AE-F5AD-1945-51CAE5B1174F}"/>
              </a:ext>
            </a:extLst>
          </p:cNvPr>
          <p:cNvPicPr>
            <a:picLocks noRot="1" noChangeAspect="1"/>
          </p:cNvPicPr>
          <p:nvPr>
            <a:videoFile r:link="rId1"/>
          </p:nvPr>
        </p:nvPicPr>
        <p:blipFill>
          <a:blip r:embed="rId5"/>
          <a:stretch>
            <a:fillRect/>
          </a:stretch>
        </p:blipFill>
        <p:spPr>
          <a:xfrm>
            <a:off x="1154953" y="2486025"/>
            <a:ext cx="6911931" cy="3905250"/>
          </a:xfrm>
          <a:prstGeom prst="rect">
            <a:avLst/>
          </a:prstGeom>
        </p:spPr>
      </p:pic>
      <p:sp>
        <p:nvSpPr>
          <p:cNvPr id="5" name="TextBox 4">
            <a:extLst>
              <a:ext uri="{FF2B5EF4-FFF2-40B4-BE49-F238E27FC236}">
                <a16:creationId xmlns:a16="http://schemas.microsoft.com/office/drawing/2014/main" id="{5B7AED16-50CD-1750-7621-C046B83BEBEF}"/>
              </a:ext>
            </a:extLst>
          </p:cNvPr>
          <p:cNvSpPr txBox="1"/>
          <p:nvPr/>
        </p:nvSpPr>
        <p:spPr>
          <a:xfrm>
            <a:off x="8759528" y="5044197"/>
            <a:ext cx="2714625" cy="1200329"/>
          </a:xfrm>
          <a:prstGeom prst="rect">
            <a:avLst/>
          </a:prstGeom>
          <a:noFill/>
        </p:spPr>
        <p:txBody>
          <a:bodyPr wrap="square" rtlCol="0">
            <a:spAutoFit/>
          </a:bodyPr>
          <a:lstStyle/>
          <a:p>
            <a:r>
              <a:rPr lang="en-US" dirty="0"/>
              <a:t>For more videos within this series, please see:</a:t>
            </a:r>
          </a:p>
          <a:p>
            <a:endParaRPr lang="en-US" dirty="0"/>
          </a:p>
          <a:p>
            <a:r>
              <a:rPr lang="en-GB" dirty="0"/>
              <a:t>www.csacentre.org.uk</a:t>
            </a:r>
          </a:p>
        </p:txBody>
      </p:sp>
      <p:pic>
        <p:nvPicPr>
          <p:cNvPr id="6" name="Picture 5">
            <a:extLst>
              <a:ext uri="{FF2B5EF4-FFF2-40B4-BE49-F238E27FC236}">
                <a16:creationId xmlns:a16="http://schemas.microsoft.com/office/drawing/2014/main" id="{0D0ECB07-A13E-D6BC-C6DC-11E2C99F449E}"/>
              </a:ext>
            </a:extLst>
          </p:cNvPr>
          <p:cNvPicPr>
            <a:picLocks noChangeAspect="1"/>
          </p:cNvPicPr>
          <p:nvPr/>
        </p:nvPicPr>
        <p:blipFill>
          <a:blip r:embed="rId6"/>
          <a:stretch>
            <a:fillRect/>
          </a:stretch>
        </p:blipFill>
        <p:spPr>
          <a:xfrm>
            <a:off x="10352540" y="1089385"/>
            <a:ext cx="841321" cy="475529"/>
          </a:xfrm>
          <a:prstGeom prst="rect">
            <a:avLst/>
          </a:prstGeom>
        </p:spPr>
      </p:pic>
      <p:pic>
        <p:nvPicPr>
          <p:cNvPr id="9" name="Audio 8">
            <a:hlinkClick r:id="" action="ppaction://media"/>
            <a:extLst>
              <a:ext uri="{FF2B5EF4-FFF2-40B4-BE49-F238E27FC236}">
                <a16:creationId xmlns:a16="http://schemas.microsoft.com/office/drawing/2014/main" id="{B0DF5715-C27D-5167-3A1C-727B44947EA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352540" y="2786955"/>
            <a:ext cx="2057400" cy="2057400"/>
          </a:xfrm>
          <a:prstGeom prst="ellipse">
            <a:avLst/>
          </a:prstGeom>
        </p:spPr>
      </p:pic>
    </p:spTree>
    <p:extLst>
      <p:ext uri="{BB962C8B-B14F-4D97-AF65-F5344CB8AC3E}">
        <p14:creationId xmlns:p14="http://schemas.microsoft.com/office/powerpoint/2010/main" val="1624468515"/>
      </p:ext>
    </p:extLst>
  </p:cSld>
  <p:clrMapOvr>
    <a:masterClrMapping/>
  </p:clrMapOvr>
  <mc:AlternateContent xmlns:mc="http://schemas.openxmlformats.org/markup-compatibility/2006" xmlns:p14="http://schemas.microsoft.com/office/powerpoint/2010/main">
    <mc:Choice Requires="p14">
      <p:transition spd="slow" p14:dur="2000" advTm="8283"/>
    </mc:Choice>
    <mc:Fallback xmlns="">
      <p:transition spd="slow" advTm="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E201-9B76-FEE1-8043-4B318267CEC7}"/>
              </a:ext>
            </a:extLst>
          </p:cNvPr>
          <p:cNvSpPr>
            <a:spLocks noGrp="1"/>
          </p:cNvSpPr>
          <p:nvPr>
            <p:ph type="title"/>
          </p:nvPr>
        </p:nvSpPr>
        <p:spPr/>
        <p:txBody>
          <a:bodyPr/>
          <a:lstStyle/>
          <a:p>
            <a:r>
              <a:rPr lang="en-US" dirty="0"/>
              <a:t>Types of abuse and neglect</a:t>
            </a:r>
            <a:endParaRPr lang="en-GB" dirty="0"/>
          </a:p>
        </p:txBody>
      </p:sp>
      <p:sp>
        <p:nvSpPr>
          <p:cNvPr id="3" name="Slide Number Placeholder 2">
            <a:extLst>
              <a:ext uri="{FF2B5EF4-FFF2-40B4-BE49-F238E27FC236}">
                <a16:creationId xmlns:a16="http://schemas.microsoft.com/office/drawing/2014/main" id="{C1380E92-9224-8300-4A66-1A93D6C7E8B0}"/>
              </a:ext>
            </a:extLst>
          </p:cNvPr>
          <p:cNvSpPr>
            <a:spLocks noGrp="1"/>
          </p:cNvSpPr>
          <p:nvPr>
            <p:ph type="sldNum" sz="quarter" idx="12"/>
          </p:nvPr>
        </p:nvSpPr>
        <p:spPr/>
        <p:txBody>
          <a:bodyPr/>
          <a:lstStyle/>
          <a:p>
            <a:pPr rtl="0"/>
            <a:fld id="{9FF96B15-8338-45D5-A943-561235072D66}" type="slidenum">
              <a:rPr lang="en-GB" noProof="0" smtClean="0"/>
              <a:t>12</a:t>
            </a:fld>
            <a:endParaRPr lang="en-GB" noProof="0" dirty="0"/>
          </a:p>
        </p:txBody>
      </p:sp>
      <p:sp>
        <p:nvSpPr>
          <p:cNvPr id="4" name="TextBox 3">
            <a:extLst>
              <a:ext uri="{FF2B5EF4-FFF2-40B4-BE49-F238E27FC236}">
                <a16:creationId xmlns:a16="http://schemas.microsoft.com/office/drawing/2014/main" id="{EA50DD83-021C-2E9A-4FA5-7AEF2D88A184}"/>
              </a:ext>
            </a:extLst>
          </p:cNvPr>
          <p:cNvSpPr txBox="1"/>
          <p:nvPr/>
        </p:nvSpPr>
        <p:spPr>
          <a:xfrm>
            <a:off x="316195" y="2375731"/>
            <a:ext cx="11263357" cy="4278094"/>
          </a:xfrm>
          <a:prstGeom prst="rect">
            <a:avLst/>
          </a:prstGeom>
          <a:noFill/>
        </p:spPr>
        <p:txBody>
          <a:bodyPr wrap="square" rtlCol="0">
            <a:spAutoFit/>
          </a:bodyPr>
          <a:lstStyle/>
          <a:p>
            <a:r>
              <a:rPr lang="en-US" sz="1700" b="1" dirty="0"/>
              <a:t>Emotional abuse</a:t>
            </a:r>
          </a:p>
          <a:p>
            <a:endParaRPr lang="en-US" sz="1700" b="1" dirty="0"/>
          </a:p>
          <a:p>
            <a:r>
              <a:rPr lang="en-US" sz="1700" dirty="0"/>
              <a:t>Emotional abuse is… the persistent emotional maltreatment of a child such as</a:t>
            </a:r>
          </a:p>
          <a:p>
            <a:r>
              <a:rPr lang="en-US" sz="1700" dirty="0"/>
              <a:t>to cause severe and adverse effects on the child’s emotional development. It may</a:t>
            </a:r>
          </a:p>
          <a:p>
            <a:r>
              <a:rPr lang="en-US" sz="1700" dirty="0"/>
              <a:t>involve:</a:t>
            </a:r>
          </a:p>
          <a:p>
            <a:pPr marL="285750" indent="-285750">
              <a:buFont typeface="Arial" panose="020B0604020202020204" pitchFamily="34" charset="0"/>
              <a:buChar char="•"/>
            </a:pPr>
            <a:r>
              <a:rPr lang="en-US" sz="1700" dirty="0"/>
              <a:t>Conveying to a child that they are worthless or unloved, inadequate, or</a:t>
            </a:r>
          </a:p>
          <a:p>
            <a:r>
              <a:rPr lang="en-US" sz="1700" dirty="0"/>
              <a:t>    valued only insofar as they meet the needs of another person </a:t>
            </a:r>
          </a:p>
          <a:p>
            <a:pPr marL="285750" indent="-285750">
              <a:buFont typeface="Arial" panose="020B0604020202020204" pitchFamily="34" charset="0"/>
              <a:buChar char="•"/>
            </a:pPr>
            <a:r>
              <a:rPr lang="en-US" sz="1700" dirty="0"/>
              <a:t>Not giving the child opportunities to express their views, deliberately silencing them or ‘making fun’ of what they say or how they communicate</a:t>
            </a:r>
          </a:p>
          <a:p>
            <a:pPr marL="285750" indent="-285750">
              <a:buFont typeface="Arial" panose="020B0604020202020204" pitchFamily="34" charset="0"/>
              <a:buChar char="•"/>
            </a:pPr>
            <a:r>
              <a:rPr lang="en-US" sz="1700" dirty="0"/>
              <a:t>Age or developmentally inappropriate expectations being imposed on children</a:t>
            </a:r>
          </a:p>
          <a:p>
            <a:pPr marL="285750" indent="-285750">
              <a:buFont typeface="Arial" panose="020B0604020202020204" pitchFamily="34" charset="0"/>
              <a:buChar char="•"/>
            </a:pPr>
            <a:r>
              <a:rPr lang="en-US" sz="1700" dirty="0"/>
              <a:t>Seeing or hearing the ill-treatment of another</a:t>
            </a:r>
          </a:p>
          <a:p>
            <a:pPr marL="285750" indent="-285750">
              <a:buFont typeface="Arial" panose="020B0604020202020204" pitchFamily="34" charset="0"/>
              <a:buChar char="•"/>
            </a:pPr>
            <a:r>
              <a:rPr lang="en-US" sz="1700" dirty="0"/>
              <a:t>Serious bullying (including cyberbullying), or the exploitation or corruption of children</a:t>
            </a:r>
          </a:p>
          <a:p>
            <a:endParaRPr lang="en-US" sz="1700" dirty="0"/>
          </a:p>
          <a:p>
            <a:r>
              <a:rPr lang="en-US" sz="1700" b="1" dirty="0"/>
              <a:t>Some level of emotional abuse is involved in all types of maltreatment of a child, although it may occur alone </a:t>
            </a:r>
          </a:p>
          <a:p>
            <a:r>
              <a:rPr lang="en-US" sz="1700" dirty="0"/>
              <a:t>(KCSIE, 2024)</a:t>
            </a:r>
            <a:endParaRPr lang="en-GB" sz="1700" dirty="0"/>
          </a:p>
        </p:txBody>
      </p:sp>
      <p:pic>
        <p:nvPicPr>
          <p:cNvPr id="5" name="Picture 4">
            <a:extLst>
              <a:ext uri="{FF2B5EF4-FFF2-40B4-BE49-F238E27FC236}">
                <a16:creationId xmlns:a16="http://schemas.microsoft.com/office/drawing/2014/main" id="{06B0E91E-AEBF-7752-6BE8-3F8E02074CBD}"/>
              </a:ext>
            </a:extLst>
          </p:cNvPr>
          <p:cNvPicPr>
            <a:picLocks noChangeAspect="1"/>
          </p:cNvPicPr>
          <p:nvPr/>
        </p:nvPicPr>
        <p:blipFill>
          <a:blip r:embed="rId4"/>
          <a:stretch>
            <a:fillRect/>
          </a:stretch>
        </p:blipFill>
        <p:spPr>
          <a:xfrm>
            <a:off x="10352540" y="1091991"/>
            <a:ext cx="841321" cy="475529"/>
          </a:xfrm>
          <a:prstGeom prst="rect">
            <a:avLst/>
          </a:prstGeom>
        </p:spPr>
      </p:pic>
      <p:pic>
        <p:nvPicPr>
          <p:cNvPr id="8" name="Audio 7">
            <a:hlinkClick r:id="" action="ppaction://media"/>
            <a:extLst>
              <a:ext uri="{FF2B5EF4-FFF2-40B4-BE49-F238E27FC236}">
                <a16:creationId xmlns:a16="http://schemas.microsoft.com/office/drawing/2014/main" id="{813BA451-7249-0903-75C4-9AC9BA030C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488140" y="2727134"/>
            <a:ext cx="2057400" cy="2057400"/>
          </a:xfrm>
          <a:prstGeom prst="ellipse">
            <a:avLst/>
          </a:prstGeom>
        </p:spPr>
      </p:pic>
    </p:spTree>
    <p:extLst>
      <p:ext uri="{BB962C8B-B14F-4D97-AF65-F5344CB8AC3E}">
        <p14:creationId xmlns:p14="http://schemas.microsoft.com/office/powerpoint/2010/main" val="1688549838"/>
      </p:ext>
    </p:extLst>
  </p:cSld>
  <p:clrMapOvr>
    <a:masterClrMapping/>
  </p:clrMapOvr>
  <mc:AlternateContent xmlns:mc="http://schemas.openxmlformats.org/markup-compatibility/2006" xmlns:p14="http://schemas.microsoft.com/office/powerpoint/2010/main">
    <mc:Choice Requires="p14">
      <p:transition spd="slow" p14:dur="2000" advTm="53496"/>
    </mc:Choice>
    <mc:Fallback xmlns="">
      <p:transition spd="slow" advTm="5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FE33C-76EE-6E75-EBCF-5CE4533A6C16}"/>
              </a:ext>
            </a:extLst>
          </p:cNvPr>
          <p:cNvSpPr>
            <a:spLocks noGrp="1"/>
          </p:cNvSpPr>
          <p:nvPr>
            <p:ph type="title"/>
          </p:nvPr>
        </p:nvSpPr>
        <p:spPr/>
        <p:txBody>
          <a:bodyPr/>
          <a:lstStyle/>
          <a:p>
            <a:r>
              <a:rPr lang="en-US" dirty="0"/>
              <a:t>Types of abuse and neglect</a:t>
            </a:r>
            <a:endParaRPr lang="en-GB" dirty="0"/>
          </a:p>
        </p:txBody>
      </p:sp>
      <p:sp>
        <p:nvSpPr>
          <p:cNvPr id="3" name="Slide Number Placeholder 2">
            <a:extLst>
              <a:ext uri="{FF2B5EF4-FFF2-40B4-BE49-F238E27FC236}">
                <a16:creationId xmlns:a16="http://schemas.microsoft.com/office/drawing/2014/main" id="{7BE37760-73C6-57E8-05D7-E8260BC5133C}"/>
              </a:ext>
            </a:extLst>
          </p:cNvPr>
          <p:cNvSpPr>
            <a:spLocks noGrp="1"/>
          </p:cNvSpPr>
          <p:nvPr>
            <p:ph type="sldNum" sz="quarter" idx="12"/>
          </p:nvPr>
        </p:nvSpPr>
        <p:spPr/>
        <p:txBody>
          <a:bodyPr/>
          <a:lstStyle/>
          <a:p>
            <a:pPr rtl="0"/>
            <a:fld id="{9FF96B15-8338-45D5-A943-561235072D66}" type="slidenum">
              <a:rPr lang="en-GB" noProof="0" smtClean="0"/>
              <a:t>13</a:t>
            </a:fld>
            <a:endParaRPr lang="en-GB" noProof="0" dirty="0"/>
          </a:p>
        </p:txBody>
      </p:sp>
      <p:sp>
        <p:nvSpPr>
          <p:cNvPr id="4" name="TextBox 3">
            <a:extLst>
              <a:ext uri="{FF2B5EF4-FFF2-40B4-BE49-F238E27FC236}">
                <a16:creationId xmlns:a16="http://schemas.microsoft.com/office/drawing/2014/main" id="{819DB275-8DBA-DF69-7BD5-DC6FA5F26048}"/>
              </a:ext>
            </a:extLst>
          </p:cNvPr>
          <p:cNvSpPr txBox="1"/>
          <p:nvPr/>
        </p:nvSpPr>
        <p:spPr>
          <a:xfrm>
            <a:off x="489959" y="2683380"/>
            <a:ext cx="11212082" cy="3693319"/>
          </a:xfrm>
          <a:prstGeom prst="rect">
            <a:avLst/>
          </a:prstGeom>
          <a:noFill/>
        </p:spPr>
        <p:txBody>
          <a:bodyPr wrap="square" rtlCol="0">
            <a:spAutoFit/>
          </a:bodyPr>
          <a:lstStyle/>
          <a:p>
            <a:r>
              <a:rPr lang="en-US" b="1" dirty="0"/>
              <a:t>Emotional abuse</a:t>
            </a:r>
          </a:p>
          <a:p>
            <a:endParaRPr lang="en-US" b="1" dirty="0"/>
          </a:p>
          <a:p>
            <a:r>
              <a:rPr lang="en-US" dirty="0"/>
              <a:t>Signs to look out for:</a:t>
            </a:r>
          </a:p>
          <a:p>
            <a:pPr marL="285750" indent="-285750">
              <a:buFont typeface="Arial" panose="020B0604020202020204" pitchFamily="34" charset="0"/>
              <a:buChar char="•"/>
            </a:pPr>
            <a:r>
              <a:rPr lang="en-US" dirty="0"/>
              <a:t>Difficulty making or maintaining relationships</a:t>
            </a:r>
          </a:p>
          <a:p>
            <a:pPr marL="285750" indent="-285750">
              <a:buFont typeface="Arial" panose="020B0604020202020204" pitchFamily="34" charset="0"/>
              <a:buChar char="•"/>
            </a:pPr>
            <a:r>
              <a:rPr lang="en-US" dirty="0"/>
              <a:t>Struggling to control emotions</a:t>
            </a:r>
          </a:p>
          <a:p>
            <a:pPr marL="285750" indent="-285750">
              <a:buFont typeface="Arial" panose="020B0604020202020204" pitchFamily="34" charset="0"/>
              <a:buChar char="•"/>
            </a:pPr>
            <a:r>
              <a:rPr lang="en-US" dirty="0"/>
              <a:t>Low self-esteem</a:t>
            </a:r>
          </a:p>
          <a:p>
            <a:pPr marL="285750" indent="-285750">
              <a:buFont typeface="Arial" panose="020B0604020202020204" pitchFamily="34" charset="0"/>
              <a:buChar char="•"/>
            </a:pPr>
            <a:r>
              <a:rPr lang="en-US" dirty="0"/>
              <a:t>Being overly affectionate to strangers or people they don’t know well</a:t>
            </a:r>
          </a:p>
          <a:p>
            <a:pPr marL="285750" indent="-285750">
              <a:buFont typeface="Arial" panose="020B0604020202020204" pitchFamily="34" charset="0"/>
              <a:buChar char="•"/>
            </a:pPr>
            <a:r>
              <a:rPr lang="en-US" dirty="0"/>
              <a:t>Seeming unconfident, wary or anxious</a:t>
            </a:r>
          </a:p>
          <a:p>
            <a:pPr marL="285750" indent="-285750">
              <a:buFont typeface="Arial" panose="020B0604020202020204" pitchFamily="34" charset="0"/>
              <a:buChar char="•"/>
            </a:pPr>
            <a:r>
              <a:rPr lang="en-US" dirty="0"/>
              <a:t>Distant relationship or lack of bond with their parent/carer </a:t>
            </a:r>
          </a:p>
          <a:p>
            <a:pPr marL="285750" indent="-285750">
              <a:buFont typeface="Arial" panose="020B0604020202020204" pitchFamily="34" charset="0"/>
              <a:buChar char="•"/>
            </a:pPr>
            <a:r>
              <a:rPr lang="en-US" dirty="0"/>
              <a:t>Lacking in social skills </a:t>
            </a:r>
          </a:p>
          <a:p>
            <a:pPr marL="285750" indent="-285750">
              <a:buFont typeface="Arial" panose="020B0604020202020204" pitchFamily="34" charset="0"/>
              <a:buChar char="•"/>
            </a:pPr>
            <a:r>
              <a:rPr lang="en-US" dirty="0"/>
              <a:t>Having few or no friends </a:t>
            </a:r>
          </a:p>
          <a:p>
            <a:pPr marL="285750" indent="-285750">
              <a:buFont typeface="Arial" panose="020B0604020202020204" pitchFamily="34" charset="0"/>
              <a:buChar char="•"/>
            </a:pPr>
            <a:endParaRPr lang="en-US" dirty="0"/>
          </a:p>
          <a:p>
            <a:endParaRPr lang="en-GB" b="1" dirty="0"/>
          </a:p>
        </p:txBody>
      </p:sp>
      <p:pic>
        <p:nvPicPr>
          <p:cNvPr id="6" name="Graphic 5" descr="Group with solid fill">
            <a:extLst>
              <a:ext uri="{FF2B5EF4-FFF2-40B4-BE49-F238E27FC236}">
                <a16:creationId xmlns:a16="http://schemas.microsoft.com/office/drawing/2014/main" id="{05CAA85D-4106-CCD8-0465-16E40B65B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4762" y="4140731"/>
            <a:ext cx="914400" cy="914400"/>
          </a:xfrm>
          <a:prstGeom prst="rect">
            <a:avLst/>
          </a:prstGeom>
        </p:spPr>
      </p:pic>
      <p:pic>
        <p:nvPicPr>
          <p:cNvPr id="8" name="Graphic 7" descr="Head with gears with solid fill">
            <a:extLst>
              <a:ext uri="{FF2B5EF4-FFF2-40B4-BE49-F238E27FC236}">
                <a16:creationId xmlns:a16="http://schemas.microsoft.com/office/drawing/2014/main" id="{E197A383-A38C-55FD-0756-3C12F87DEB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0362" y="3096162"/>
            <a:ext cx="914400" cy="914400"/>
          </a:xfrm>
          <a:prstGeom prst="rect">
            <a:avLst/>
          </a:prstGeom>
        </p:spPr>
      </p:pic>
      <p:pic>
        <p:nvPicPr>
          <p:cNvPr id="5" name="Picture 4">
            <a:extLst>
              <a:ext uri="{FF2B5EF4-FFF2-40B4-BE49-F238E27FC236}">
                <a16:creationId xmlns:a16="http://schemas.microsoft.com/office/drawing/2014/main" id="{F8A75E58-492A-2F00-B1C3-306FDBAD3B32}"/>
              </a:ext>
            </a:extLst>
          </p:cNvPr>
          <p:cNvPicPr>
            <a:picLocks noChangeAspect="1"/>
          </p:cNvPicPr>
          <p:nvPr/>
        </p:nvPicPr>
        <p:blipFill>
          <a:blip r:embed="rId8"/>
          <a:stretch>
            <a:fillRect/>
          </a:stretch>
        </p:blipFill>
        <p:spPr>
          <a:xfrm>
            <a:off x="10352540" y="1089385"/>
            <a:ext cx="841321" cy="475529"/>
          </a:xfrm>
          <a:prstGeom prst="rect">
            <a:avLst/>
          </a:prstGeom>
        </p:spPr>
      </p:pic>
      <p:pic>
        <p:nvPicPr>
          <p:cNvPr id="10" name="Audio 9">
            <a:hlinkClick r:id="" action="ppaction://media"/>
            <a:extLst>
              <a:ext uri="{FF2B5EF4-FFF2-40B4-BE49-F238E27FC236}">
                <a16:creationId xmlns:a16="http://schemas.microsoft.com/office/drawing/2014/main" id="{486C9F5F-9D08-6F71-A361-2C576BC3AAA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508281" y="2819163"/>
            <a:ext cx="2057400" cy="2057400"/>
          </a:xfrm>
          <a:prstGeom prst="ellipse">
            <a:avLst/>
          </a:prstGeom>
        </p:spPr>
      </p:pic>
    </p:spTree>
    <p:extLst>
      <p:ext uri="{BB962C8B-B14F-4D97-AF65-F5344CB8AC3E}">
        <p14:creationId xmlns:p14="http://schemas.microsoft.com/office/powerpoint/2010/main" val="2852555645"/>
      </p:ext>
    </p:extLst>
  </p:cSld>
  <p:clrMapOvr>
    <a:masterClrMapping/>
  </p:clrMapOvr>
  <mc:AlternateContent xmlns:mc="http://schemas.openxmlformats.org/markup-compatibility/2006" xmlns:p14="http://schemas.microsoft.com/office/powerpoint/2010/main">
    <mc:Choice Requires="p14">
      <p:transition spd="slow" p14:dur="2000" advTm="28939"/>
    </mc:Choice>
    <mc:Fallback xmlns="">
      <p:transition spd="slow" advTm="2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EFD1-8EF7-C8C7-45D6-4313E92E8507}"/>
              </a:ext>
            </a:extLst>
          </p:cNvPr>
          <p:cNvSpPr>
            <a:spLocks noGrp="1"/>
          </p:cNvSpPr>
          <p:nvPr>
            <p:ph type="title"/>
          </p:nvPr>
        </p:nvSpPr>
        <p:spPr/>
        <p:txBody>
          <a:bodyPr/>
          <a:lstStyle/>
          <a:p>
            <a:r>
              <a:rPr lang="en-US" dirty="0"/>
              <a:t>Other safeguarding issues to be aware of</a:t>
            </a:r>
            <a:endParaRPr lang="en-GB" dirty="0"/>
          </a:p>
        </p:txBody>
      </p:sp>
      <p:sp>
        <p:nvSpPr>
          <p:cNvPr id="3" name="Slide Number Placeholder 2">
            <a:extLst>
              <a:ext uri="{FF2B5EF4-FFF2-40B4-BE49-F238E27FC236}">
                <a16:creationId xmlns:a16="http://schemas.microsoft.com/office/drawing/2014/main" id="{6ECB9BBA-B20A-1866-EFB0-76C82024BC90}"/>
              </a:ext>
            </a:extLst>
          </p:cNvPr>
          <p:cNvSpPr>
            <a:spLocks noGrp="1"/>
          </p:cNvSpPr>
          <p:nvPr>
            <p:ph type="sldNum" sz="quarter" idx="12"/>
          </p:nvPr>
        </p:nvSpPr>
        <p:spPr/>
        <p:txBody>
          <a:bodyPr/>
          <a:lstStyle/>
          <a:p>
            <a:pPr rtl="0"/>
            <a:fld id="{9FF96B15-8338-45D5-A943-561235072D66}" type="slidenum">
              <a:rPr lang="en-GB" noProof="0" smtClean="0"/>
              <a:t>14</a:t>
            </a:fld>
            <a:endParaRPr lang="en-GB" noProof="0" dirty="0"/>
          </a:p>
        </p:txBody>
      </p:sp>
      <p:sp>
        <p:nvSpPr>
          <p:cNvPr id="4" name="TextBox 3">
            <a:extLst>
              <a:ext uri="{FF2B5EF4-FFF2-40B4-BE49-F238E27FC236}">
                <a16:creationId xmlns:a16="http://schemas.microsoft.com/office/drawing/2014/main" id="{232D1F5B-9A09-69B2-2615-7D41A3058C34}"/>
              </a:ext>
            </a:extLst>
          </p:cNvPr>
          <p:cNvSpPr txBox="1"/>
          <p:nvPr/>
        </p:nvSpPr>
        <p:spPr>
          <a:xfrm>
            <a:off x="400228" y="2314954"/>
            <a:ext cx="11391544" cy="4247317"/>
          </a:xfrm>
          <a:prstGeom prst="rect">
            <a:avLst/>
          </a:prstGeom>
          <a:noFill/>
        </p:spPr>
        <p:txBody>
          <a:bodyPr wrap="square" rtlCol="0">
            <a:spAutoFit/>
          </a:bodyPr>
          <a:lstStyle/>
          <a:p>
            <a:r>
              <a:rPr lang="en-US" dirty="0"/>
              <a:t>Safeguarding encompasses many different areas other than those we’ve just discussed. </a:t>
            </a:r>
          </a:p>
          <a:p>
            <a:endParaRPr lang="en-US" dirty="0"/>
          </a:p>
          <a:p>
            <a:r>
              <a:rPr lang="en-US" dirty="0"/>
              <a:t>Other risks to children and young people include:</a:t>
            </a:r>
          </a:p>
          <a:p>
            <a:pPr marL="285750" indent="-285750">
              <a:buFont typeface="Arial" panose="020B0604020202020204" pitchFamily="34" charset="0"/>
              <a:buChar char="•"/>
            </a:pPr>
            <a:r>
              <a:rPr lang="en-US" dirty="0"/>
              <a:t>Child on child abuse</a:t>
            </a:r>
          </a:p>
          <a:p>
            <a:pPr marL="285750" indent="-285750">
              <a:buFont typeface="Arial" panose="020B0604020202020204" pitchFamily="34" charset="0"/>
              <a:buChar char="•"/>
            </a:pPr>
            <a:r>
              <a:rPr lang="en-US" dirty="0"/>
              <a:t>Child sexual exploitation</a:t>
            </a:r>
          </a:p>
          <a:p>
            <a:pPr marL="285750" indent="-285750">
              <a:buFont typeface="Arial" panose="020B0604020202020204" pitchFamily="34" charset="0"/>
              <a:buChar char="•"/>
            </a:pPr>
            <a:r>
              <a:rPr lang="en-US" dirty="0"/>
              <a:t>Child criminal exploitation</a:t>
            </a:r>
          </a:p>
          <a:p>
            <a:pPr marL="285750" indent="-285750">
              <a:buFont typeface="Arial" panose="020B0604020202020204" pitchFamily="34" charset="0"/>
              <a:buChar char="•"/>
            </a:pPr>
            <a:r>
              <a:rPr lang="en-US" dirty="0"/>
              <a:t>Domestic abuse</a:t>
            </a:r>
          </a:p>
          <a:p>
            <a:pPr marL="285750" indent="-285750">
              <a:buFont typeface="Arial" panose="020B0604020202020204" pitchFamily="34" charset="0"/>
              <a:buChar char="•"/>
            </a:pPr>
            <a:r>
              <a:rPr lang="en-US" dirty="0"/>
              <a:t>Female genital mutilation </a:t>
            </a:r>
          </a:p>
          <a:p>
            <a:pPr marL="285750" indent="-285750">
              <a:buFont typeface="Arial" panose="020B0604020202020204" pitchFamily="34" charset="0"/>
              <a:buChar char="•"/>
            </a:pPr>
            <a:r>
              <a:rPr lang="en-US" dirty="0"/>
              <a:t>Mental health </a:t>
            </a:r>
          </a:p>
          <a:p>
            <a:pPr marL="285750" indent="-285750">
              <a:buFont typeface="Arial" panose="020B0604020202020204" pitchFamily="34" charset="0"/>
              <a:buChar char="•"/>
            </a:pPr>
            <a:r>
              <a:rPr lang="en-GB" dirty="0"/>
              <a:t>Serious violence </a:t>
            </a:r>
          </a:p>
          <a:p>
            <a:pPr marL="285750" indent="-285750">
              <a:buFont typeface="Arial" panose="020B0604020202020204" pitchFamily="34" charset="0"/>
              <a:buChar char="•"/>
            </a:pPr>
            <a:r>
              <a:rPr lang="en-GB" dirty="0"/>
              <a:t>Violence against women and girls </a:t>
            </a:r>
          </a:p>
          <a:p>
            <a:pPr marL="285750" indent="-285750">
              <a:buFont typeface="Arial" panose="020B0604020202020204" pitchFamily="34" charset="0"/>
              <a:buChar char="•"/>
            </a:pPr>
            <a:endParaRPr lang="en-US" dirty="0"/>
          </a:p>
          <a:p>
            <a:r>
              <a:rPr lang="en-US" dirty="0"/>
              <a:t>Which of the above do you see within your school? </a:t>
            </a:r>
          </a:p>
          <a:p>
            <a:endParaRPr lang="en-US" dirty="0"/>
          </a:p>
          <a:p>
            <a:r>
              <a:rPr lang="en-US" dirty="0"/>
              <a:t>For more information on any of these topics, please contact your schools safeguarding team. </a:t>
            </a:r>
            <a:endParaRPr lang="en-GB" dirty="0"/>
          </a:p>
        </p:txBody>
      </p:sp>
      <p:pic>
        <p:nvPicPr>
          <p:cNvPr id="6" name="Graphic 5" descr="Children outline">
            <a:extLst>
              <a:ext uri="{FF2B5EF4-FFF2-40B4-BE49-F238E27FC236}">
                <a16:creationId xmlns:a16="http://schemas.microsoft.com/office/drawing/2014/main" id="{672F766C-DF9C-1551-92ED-D2AE3BB0AB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9237" y="4172803"/>
            <a:ext cx="914400" cy="914400"/>
          </a:xfrm>
          <a:prstGeom prst="rect">
            <a:avLst/>
          </a:prstGeom>
        </p:spPr>
      </p:pic>
      <p:pic>
        <p:nvPicPr>
          <p:cNvPr id="8" name="Graphic 7" descr="Map compass with solid fill">
            <a:extLst>
              <a:ext uri="{FF2B5EF4-FFF2-40B4-BE49-F238E27FC236}">
                <a16:creationId xmlns:a16="http://schemas.microsoft.com/office/drawing/2014/main" id="{297E30B0-3427-878A-16CF-31ED44AE4B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8590" y="3182410"/>
            <a:ext cx="914400" cy="914400"/>
          </a:xfrm>
          <a:prstGeom prst="rect">
            <a:avLst/>
          </a:prstGeom>
        </p:spPr>
      </p:pic>
      <p:pic>
        <p:nvPicPr>
          <p:cNvPr id="10" name="Graphic 9" descr="Mental Health outline">
            <a:extLst>
              <a:ext uri="{FF2B5EF4-FFF2-40B4-BE49-F238E27FC236}">
                <a16:creationId xmlns:a16="http://schemas.microsoft.com/office/drawing/2014/main" id="{87897CFD-E2F8-E082-B3AE-E779C1AE1C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2085" y="3182410"/>
            <a:ext cx="914400" cy="914400"/>
          </a:xfrm>
          <a:prstGeom prst="rect">
            <a:avLst/>
          </a:prstGeom>
        </p:spPr>
      </p:pic>
      <p:pic>
        <p:nvPicPr>
          <p:cNvPr id="5" name="Picture 4">
            <a:extLst>
              <a:ext uri="{FF2B5EF4-FFF2-40B4-BE49-F238E27FC236}">
                <a16:creationId xmlns:a16="http://schemas.microsoft.com/office/drawing/2014/main" id="{3CA6A793-CDB2-C181-7F4E-1A4F422E2F55}"/>
              </a:ext>
            </a:extLst>
          </p:cNvPr>
          <p:cNvPicPr>
            <a:picLocks noChangeAspect="1"/>
          </p:cNvPicPr>
          <p:nvPr/>
        </p:nvPicPr>
        <p:blipFill>
          <a:blip r:embed="rId10"/>
          <a:stretch>
            <a:fillRect/>
          </a:stretch>
        </p:blipFill>
        <p:spPr>
          <a:xfrm>
            <a:off x="10352540" y="1089385"/>
            <a:ext cx="841321" cy="475529"/>
          </a:xfrm>
          <a:prstGeom prst="rect">
            <a:avLst/>
          </a:prstGeom>
        </p:spPr>
      </p:pic>
      <p:pic>
        <p:nvPicPr>
          <p:cNvPr id="11" name="Audio 10">
            <a:hlinkClick r:id="" action="ppaction://media"/>
            <a:extLst>
              <a:ext uri="{FF2B5EF4-FFF2-40B4-BE49-F238E27FC236}">
                <a16:creationId xmlns:a16="http://schemas.microsoft.com/office/drawing/2014/main" id="{1FBCA7D1-5045-7E39-D6B4-E5C63EAE38B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352540" y="2957870"/>
            <a:ext cx="2057400" cy="2057400"/>
          </a:xfrm>
          <a:prstGeom prst="ellipse">
            <a:avLst/>
          </a:prstGeom>
        </p:spPr>
      </p:pic>
    </p:spTree>
    <p:extLst>
      <p:ext uri="{BB962C8B-B14F-4D97-AF65-F5344CB8AC3E}">
        <p14:creationId xmlns:p14="http://schemas.microsoft.com/office/powerpoint/2010/main" val="1001119265"/>
      </p:ext>
    </p:extLst>
  </p:cSld>
  <p:clrMapOvr>
    <a:masterClrMapping/>
  </p:clrMapOvr>
  <mc:AlternateContent xmlns:mc="http://schemas.openxmlformats.org/markup-compatibility/2006" xmlns:p14="http://schemas.microsoft.com/office/powerpoint/2010/main">
    <mc:Choice Requires="p14">
      <p:transition spd="slow" p14:dur="2000" advTm="36460"/>
    </mc:Choice>
    <mc:Fallback xmlns="">
      <p:transition spd="slow" advTm="3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22C4-28E0-6A6D-E922-B1B10164EF87}"/>
              </a:ext>
            </a:extLst>
          </p:cNvPr>
          <p:cNvSpPr>
            <a:spLocks noGrp="1"/>
          </p:cNvSpPr>
          <p:nvPr>
            <p:ph type="title"/>
          </p:nvPr>
        </p:nvSpPr>
        <p:spPr/>
        <p:txBody>
          <a:bodyPr/>
          <a:lstStyle/>
          <a:p>
            <a:r>
              <a:rPr lang="en-US" dirty="0"/>
              <a:t>Female Genital Mutilation duty</a:t>
            </a:r>
            <a:endParaRPr lang="en-GB" dirty="0"/>
          </a:p>
        </p:txBody>
      </p:sp>
      <p:sp>
        <p:nvSpPr>
          <p:cNvPr id="3" name="Slide Number Placeholder 2">
            <a:extLst>
              <a:ext uri="{FF2B5EF4-FFF2-40B4-BE49-F238E27FC236}">
                <a16:creationId xmlns:a16="http://schemas.microsoft.com/office/drawing/2014/main" id="{C56A2F5C-6EF6-05B0-6291-5324ECEF6436}"/>
              </a:ext>
            </a:extLst>
          </p:cNvPr>
          <p:cNvSpPr>
            <a:spLocks noGrp="1"/>
          </p:cNvSpPr>
          <p:nvPr>
            <p:ph type="sldNum" sz="quarter" idx="12"/>
          </p:nvPr>
        </p:nvSpPr>
        <p:spPr/>
        <p:txBody>
          <a:bodyPr/>
          <a:lstStyle/>
          <a:p>
            <a:pPr rtl="0"/>
            <a:fld id="{9FF96B15-8338-45D5-A943-561235072D66}" type="slidenum">
              <a:rPr lang="en-GB" noProof="0" smtClean="0"/>
              <a:t>15</a:t>
            </a:fld>
            <a:endParaRPr lang="en-GB" noProof="0" dirty="0"/>
          </a:p>
        </p:txBody>
      </p:sp>
      <p:sp>
        <p:nvSpPr>
          <p:cNvPr id="4" name="TextBox 3">
            <a:extLst>
              <a:ext uri="{FF2B5EF4-FFF2-40B4-BE49-F238E27FC236}">
                <a16:creationId xmlns:a16="http://schemas.microsoft.com/office/drawing/2014/main" id="{5A50FCCA-5228-E35F-4742-70E2D1D77B20}"/>
              </a:ext>
            </a:extLst>
          </p:cNvPr>
          <p:cNvSpPr txBox="1"/>
          <p:nvPr/>
        </p:nvSpPr>
        <p:spPr>
          <a:xfrm>
            <a:off x="521293" y="2546647"/>
            <a:ext cx="11186445" cy="4185761"/>
          </a:xfrm>
          <a:prstGeom prst="rect">
            <a:avLst/>
          </a:prstGeom>
          <a:noFill/>
        </p:spPr>
        <p:txBody>
          <a:bodyPr wrap="square" rtlCol="0">
            <a:spAutoFit/>
          </a:bodyPr>
          <a:lstStyle/>
          <a:p>
            <a:r>
              <a:rPr lang="en-US" sz="1900" dirty="0"/>
              <a:t>Whilst all staff should speak to the designated safeguarding lead (or a deputy) with regard to any concerns about female genital mutilation (FGM), there is a specific legal duty on teachers. If a teacher discovers that an act of FGM appears to have been carried out on a girl under the age of 18, the teacher must report this to the police.</a:t>
            </a:r>
          </a:p>
          <a:p>
            <a:r>
              <a:rPr lang="en-US" sz="1900" dirty="0"/>
              <a:t>(KCSIE, 2024)</a:t>
            </a:r>
          </a:p>
          <a:p>
            <a:endParaRPr lang="en-US" sz="1900" dirty="0"/>
          </a:p>
          <a:p>
            <a:r>
              <a:rPr lang="en-US" sz="1900" dirty="0"/>
              <a:t>For known cases of female genital mutilation:</a:t>
            </a:r>
          </a:p>
          <a:p>
            <a:endParaRPr lang="en-US" sz="1900" dirty="0"/>
          </a:p>
          <a:p>
            <a:pPr marL="285750" indent="-285750">
              <a:buFont typeface="Arial" panose="020B0604020202020204" pitchFamily="34" charset="0"/>
              <a:buChar char="•"/>
            </a:pPr>
            <a:r>
              <a:rPr lang="en-US" sz="1900" dirty="0"/>
              <a:t>Call 101 to report this, or 999 if you feel the child or young person is in immediate danger</a:t>
            </a:r>
          </a:p>
          <a:p>
            <a:endParaRPr lang="en-US" sz="1900" dirty="0"/>
          </a:p>
          <a:p>
            <a:pPr marL="285750" indent="-285750">
              <a:buFont typeface="Arial" panose="020B0604020202020204" pitchFamily="34" charset="0"/>
              <a:buChar char="•"/>
            </a:pPr>
            <a:r>
              <a:rPr lang="en-US" sz="1900" dirty="0"/>
              <a:t>Ensure you make your schools DSL aware as soon as possible, and make a record of the incident and actions taken</a:t>
            </a:r>
          </a:p>
          <a:p>
            <a:pPr marL="285750" indent="-285750">
              <a:buFont typeface="Arial" panose="020B0604020202020204" pitchFamily="34" charset="0"/>
              <a:buChar char="•"/>
            </a:pPr>
            <a:endParaRPr lang="en-US" sz="1900" dirty="0"/>
          </a:p>
          <a:p>
            <a:endParaRPr lang="en-US" sz="1900" dirty="0"/>
          </a:p>
        </p:txBody>
      </p:sp>
      <p:pic>
        <p:nvPicPr>
          <p:cNvPr id="5" name="Picture 4">
            <a:extLst>
              <a:ext uri="{FF2B5EF4-FFF2-40B4-BE49-F238E27FC236}">
                <a16:creationId xmlns:a16="http://schemas.microsoft.com/office/drawing/2014/main" id="{2EDB12DB-9C7E-CCEC-2AAA-B8D6FCA1D106}"/>
              </a:ext>
            </a:extLst>
          </p:cNvPr>
          <p:cNvPicPr>
            <a:picLocks noChangeAspect="1"/>
          </p:cNvPicPr>
          <p:nvPr/>
        </p:nvPicPr>
        <p:blipFill>
          <a:blip r:embed="rId4"/>
          <a:stretch>
            <a:fillRect/>
          </a:stretch>
        </p:blipFill>
        <p:spPr>
          <a:xfrm>
            <a:off x="10349418" y="1091738"/>
            <a:ext cx="841321" cy="475529"/>
          </a:xfrm>
          <a:prstGeom prst="rect">
            <a:avLst/>
          </a:prstGeom>
        </p:spPr>
      </p:pic>
      <p:pic>
        <p:nvPicPr>
          <p:cNvPr id="8" name="Audio 7">
            <a:hlinkClick r:id="" action="ppaction://media"/>
            <a:extLst>
              <a:ext uri="{FF2B5EF4-FFF2-40B4-BE49-F238E27FC236}">
                <a16:creationId xmlns:a16="http://schemas.microsoft.com/office/drawing/2014/main" id="{7A718DFC-EA78-C310-CB88-C3FE8BA30F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411227" y="2966416"/>
            <a:ext cx="2057400" cy="2057400"/>
          </a:xfrm>
          <a:prstGeom prst="ellipse">
            <a:avLst/>
          </a:prstGeom>
        </p:spPr>
      </p:pic>
    </p:spTree>
    <p:extLst>
      <p:ext uri="{BB962C8B-B14F-4D97-AF65-F5344CB8AC3E}">
        <p14:creationId xmlns:p14="http://schemas.microsoft.com/office/powerpoint/2010/main" val="649149587"/>
      </p:ext>
    </p:extLst>
  </p:cSld>
  <p:clrMapOvr>
    <a:masterClrMapping/>
  </p:clrMapOvr>
  <mc:AlternateContent xmlns:mc="http://schemas.openxmlformats.org/markup-compatibility/2006" xmlns:p14="http://schemas.microsoft.com/office/powerpoint/2010/main">
    <mc:Choice Requires="p14">
      <p:transition spd="slow" p14:dur="2000" advTm="44044"/>
    </mc:Choice>
    <mc:Fallback xmlns="">
      <p:transition spd="slow" advTm="4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83A7-0D83-2B8B-7032-A51204047C74}"/>
              </a:ext>
            </a:extLst>
          </p:cNvPr>
          <p:cNvSpPr>
            <a:spLocks noGrp="1"/>
          </p:cNvSpPr>
          <p:nvPr>
            <p:ph type="title"/>
          </p:nvPr>
        </p:nvSpPr>
        <p:spPr/>
        <p:txBody>
          <a:bodyPr/>
          <a:lstStyle/>
          <a:p>
            <a:r>
              <a:rPr lang="en-US" dirty="0"/>
              <a:t>Prevent duty</a:t>
            </a:r>
            <a:endParaRPr lang="en-GB" dirty="0"/>
          </a:p>
        </p:txBody>
      </p:sp>
      <p:sp>
        <p:nvSpPr>
          <p:cNvPr id="3" name="Slide Number Placeholder 2">
            <a:extLst>
              <a:ext uri="{FF2B5EF4-FFF2-40B4-BE49-F238E27FC236}">
                <a16:creationId xmlns:a16="http://schemas.microsoft.com/office/drawing/2014/main" id="{3C0F7257-9D7B-FE24-F36C-C0F81BDC6387}"/>
              </a:ext>
            </a:extLst>
          </p:cNvPr>
          <p:cNvSpPr>
            <a:spLocks noGrp="1"/>
          </p:cNvSpPr>
          <p:nvPr>
            <p:ph type="sldNum" sz="quarter" idx="12"/>
          </p:nvPr>
        </p:nvSpPr>
        <p:spPr/>
        <p:txBody>
          <a:bodyPr/>
          <a:lstStyle/>
          <a:p>
            <a:pPr rtl="0"/>
            <a:fld id="{9FF96B15-8338-45D5-A943-561235072D66}" type="slidenum">
              <a:rPr lang="en-GB" noProof="0" smtClean="0"/>
              <a:t>16</a:t>
            </a:fld>
            <a:endParaRPr lang="en-GB" noProof="0" dirty="0"/>
          </a:p>
        </p:txBody>
      </p:sp>
      <p:sp>
        <p:nvSpPr>
          <p:cNvPr id="4" name="TextBox 3">
            <a:extLst>
              <a:ext uri="{FF2B5EF4-FFF2-40B4-BE49-F238E27FC236}">
                <a16:creationId xmlns:a16="http://schemas.microsoft.com/office/drawing/2014/main" id="{A3994117-E7C9-D2FF-3819-8C1EC4C28AC9}"/>
              </a:ext>
            </a:extLst>
          </p:cNvPr>
          <p:cNvSpPr txBox="1"/>
          <p:nvPr/>
        </p:nvSpPr>
        <p:spPr>
          <a:xfrm>
            <a:off x="495656" y="2555192"/>
            <a:ext cx="11246265" cy="3600986"/>
          </a:xfrm>
          <a:prstGeom prst="rect">
            <a:avLst/>
          </a:prstGeom>
          <a:noFill/>
        </p:spPr>
        <p:txBody>
          <a:bodyPr wrap="square" rtlCol="0">
            <a:spAutoFit/>
          </a:bodyPr>
          <a:lstStyle/>
          <a:p>
            <a:r>
              <a:rPr lang="en-US" sz="1900" dirty="0"/>
              <a:t>All schools are subject to a duty under section 26 of the Counter-Terrorism and Security Act 2015, to have “due regard to the need to prevent people from becoming terrorists or supporting terrorism”. This duty is known as the Prevent duty.</a:t>
            </a:r>
          </a:p>
          <a:p>
            <a:endParaRPr lang="en-US" sz="1900" dirty="0"/>
          </a:p>
          <a:p>
            <a:r>
              <a:rPr lang="en-US" sz="1900" dirty="0"/>
              <a:t>All staff have a role to play. </a:t>
            </a:r>
            <a:r>
              <a:rPr lang="en-GB" sz="1900" dirty="0"/>
              <a:t>It’s important to:</a:t>
            </a:r>
          </a:p>
          <a:p>
            <a:endParaRPr lang="en-GB" sz="1900" dirty="0"/>
          </a:p>
          <a:p>
            <a:pPr marL="285750" indent="-285750">
              <a:buFont typeface="Arial" panose="020B0604020202020204" pitchFamily="34" charset="0"/>
              <a:buChar char="•"/>
            </a:pPr>
            <a:r>
              <a:rPr lang="en-US" sz="1900" dirty="0"/>
              <a:t>Look out for signs that a child is susceptible to an extremist ideology or being drawn into terrorism​</a:t>
            </a:r>
          </a:p>
          <a:p>
            <a:endParaRPr lang="en-US" sz="1900" dirty="0"/>
          </a:p>
          <a:p>
            <a:pPr marL="285750" indent="-285750">
              <a:buFont typeface="Arial" panose="020B0604020202020204" pitchFamily="34" charset="0"/>
              <a:buChar char="•"/>
            </a:pPr>
            <a:r>
              <a:rPr lang="en-US" sz="1900" dirty="0"/>
              <a:t>Report what you’ve seen​ to your DSL</a:t>
            </a:r>
          </a:p>
          <a:p>
            <a:endParaRPr lang="en-US" sz="1900" dirty="0"/>
          </a:p>
          <a:p>
            <a:pPr marL="285750" indent="-285750">
              <a:buFont typeface="Arial" panose="020B0604020202020204" pitchFamily="34" charset="0"/>
              <a:buChar char="•"/>
            </a:pPr>
            <a:r>
              <a:rPr lang="en-US" sz="1900" dirty="0"/>
              <a:t>Challenge extremist ideas</a:t>
            </a:r>
          </a:p>
        </p:txBody>
      </p:sp>
      <p:pic>
        <p:nvPicPr>
          <p:cNvPr id="5" name="Picture 4">
            <a:extLst>
              <a:ext uri="{FF2B5EF4-FFF2-40B4-BE49-F238E27FC236}">
                <a16:creationId xmlns:a16="http://schemas.microsoft.com/office/drawing/2014/main" id="{1084D7AC-0C70-EDAC-D841-808BFC3161CC}"/>
              </a:ext>
            </a:extLst>
          </p:cNvPr>
          <p:cNvPicPr>
            <a:picLocks noChangeAspect="1"/>
          </p:cNvPicPr>
          <p:nvPr/>
        </p:nvPicPr>
        <p:blipFill>
          <a:blip r:embed="rId4"/>
          <a:stretch>
            <a:fillRect/>
          </a:stretch>
        </p:blipFill>
        <p:spPr>
          <a:xfrm>
            <a:off x="10352540" y="1096010"/>
            <a:ext cx="841321" cy="475529"/>
          </a:xfrm>
          <a:prstGeom prst="rect">
            <a:avLst/>
          </a:prstGeom>
        </p:spPr>
      </p:pic>
      <p:pic>
        <p:nvPicPr>
          <p:cNvPr id="8" name="Audio 7">
            <a:hlinkClick r:id="" action="ppaction://media"/>
            <a:extLst>
              <a:ext uri="{FF2B5EF4-FFF2-40B4-BE49-F238E27FC236}">
                <a16:creationId xmlns:a16="http://schemas.microsoft.com/office/drawing/2014/main" id="{DB55BF6C-BEDA-E33A-9F59-9394A6609E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52540" y="2829683"/>
            <a:ext cx="2057400" cy="2057400"/>
          </a:xfrm>
          <a:prstGeom prst="ellipse">
            <a:avLst/>
          </a:prstGeom>
        </p:spPr>
      </p:pic>
    </p:spTree>
    <p:extLst>
      <p:ext uri="{BB962C8B-B14F-4D97-AF65-F5344CB8AC3E}">
        <p14:creationId xmlns:p14="http://schemas.microsoft.com/office/powerpoint/2010/main" val="3906817060"/>
      </p:ext>
    </p:extLst>
  </p:cSld>
  <p:clrMapOvr>
    <a:masterClrMapping/>
  </p:clrMapOvr>
  <mc:AlternateContent xmlns:mc="http://schemas.openxmlformats.org/markup-compatibility/2006" xmlns:p14="http://schemas.microsoft.com/office/powerpoint/2010/main">
    <mc:Choice Requires="p14">
      <p:transition spd="slow" p14:dur="2000" advTm="35110"/>
    </mc:Choice>
    <mc:Fallback xmlns="">
      <p:transition spd="slow" advTm="3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833F-D2BD-3E00-1375-50CB9D6AE580}"/>
              </a:ext>
            </a:extLst>
          </p:cNvPr>
          <p:cNvSpPr>
            <a:spLocks noGrp="1"/>
          </p:cNvSpPr>
          <p:nvPr>
            <p:ph type="title"/>
          </p:nvPr>
        </p:nvSpPr>
        <p:spPr/>
        <p:txBody>
          <a:bodyPr/>
          <a:lstStyle/>
          <a:p>
            <a:r>
              <a:rPr lang="en-US" dirty="0"/>
              <a:t>Online safety</a:t>
            </a:r>
            <a:endParaRPr lang="en-GB" dirty="0"/>
          </a:p>
        </p:txBody>
      </p:sp>
      <p:sp>
        <p:nvSpPr>
          <p:cNvPr id="3" name="Slide Number Placeholder 2">
            <a:extLst>
              <a:ext uri="{FF2B5EF4-FFF2-40B4-BE49-F238E27FC236}">
                <a16:creationId xmlns:a16="http://schemas.microsoft.com/office/drawing/2014/main" id="{68D698F0-C850-51D3-4B9D-00EB38E1BE2F}"/>
              </a:ext>
            </a:extLst>
          </p:cNvPr>
          <p:cNvSpPr>
            <a:spLocks noGrp="1"/>
          </p:cNvSpPr>
          <p:nvPr>
            <p:ph type="sldNum" sz="quarter" idx="12"/>
          </p:nvPr>
        </p:nvSpPr>
        <p:spPr/>
        <p:txBody>
          <a:bodyPr/>
          <a:lstStyle/>
          <a:p>
            <a:pPr rtl="0"/>
            <a:fld id="{9FF96B15-8338-45D5-A943-561235072D66}" type="slidenum">
              <a:rPr lang="en-GB" noProof="0" smtClean="0"/>
              <a:t>17</a:t>
            </a:fld>
            <a:endParaRPr lang="en-GB" noProof="0" dirty="0"/>
          </a:p>
        </p:txBody>
      </p:sp>
      <p:sp>
        <p:nvSpPr>
          <p:cNvPr id="4" name="TextBox 3">
            <a:extLst>
              <a:ext uri="{FF2B5EF4-FFF2-40B4-BE49-F238E27FC236}">
                <a16:creationId xmlns:a16="http://schemas.microsoft.com/office/drawing/2014/main" id="{B9620883-589B-01A5-4A03-9229D6DBE417}"/>
              </a:ext>
            </a:extLst>
          </p:cNvPr>
          <p:cNvSpPr txBox="1"/>
          <p:nvPr/>
        </p:nvSpPr>
        <p:spPr>
          <a:xfrm>
            <a:off x="468594" y="2315211"/>
            <a:ext cx="11254811" cy="2492990"/>
          </a:xfrm>
          <a:prstGeom prst="rect">
            <a:avLst/>
          </a:prstGeom>
          <a:noFill/>
        </p:spPr>
        <p:txBody>
          <a:bodyPr wrap="square" rtlCol="0">
            <a:spAutoFit/>
          </a:bodyPr>
          <a:lstStyle/>
          <a:p>
            <a:r>
              <a:rPr lang="en-US" sz="1300" b="1" dirty="0"/>
              <a:t>Online safety </a:t>
            </a:r>
            <a:r>
              <a:rPr lang="en-US" sz="1300" dirty="0"/>
              <a:t>is an umbrella term for promoting the safeguarding of children and young people when using any device over the internet.  </a:t>
            </a:r>
          </a:p>
          <a:p>
            <a:endParaRPr lang="en-US" sz="1300" dirty="0"/>
          </a:p>
          <a:p>
            <a:r>
              <a:rPr lang="en-US" sz="1300" dirty="0"/>
              <a:t>The number of online issues that could be regarded as harmful is considerable, but they can be categorised into four areas of risk:  </a:t>
            </a:r>
          </a:p>
          <a:p>
            <a:endParaRPr lang="en-US" sz="1300" dirty="0"/>
          </a:p>
          <a:p>
            <a:pPr marL="171450" indent="-171450">
              <a:buFont typeface="Arial" panose="020B0604020202020204" pitchFamily="34" charset="0"/>
              <a:buChar char="•"/>
            </a:pPr>
            <a:r>
              <a:rPr lang="en-US" sz="1300" b="1" dirty="0"/>
              <a:t>Content: </a:t>
            </a:r>
            <a:r>
              <a:rPr lang="en-US" sz="1300" dirty="0"/>
              <a:t>exposure to illegal, inappropriate or harmful materials. For example, pornography, fake news, racism, misogyny, self-harm, eating disorders, suicide, radicalisation and extremism</a:t>
            </a:r>
          </a:p>
          <a:p>
            <a:pPr marL="171450" indent="-171450">
              <a:buFont typeface="Arial" panose="020B0604020202020204" pitchFamily="34" charset="0"/>
              <a:buChar char="•"/>
            </a:pPr>
            <a:r>
              <a:rPr lang="en-US" sz="1300" b="1" dirty="0"/>
              <a:t>Contact: </a:t>
            </a:r>
            <a:r>
              <a:rPr lang="en-US" sz="1300" dirty="0"/>
              <a:t>being subjected to harmful online interactions with other users. For example, peer pressure, cyberbullying, adults posing as children with the intention to groom or exploit them for sexual, criminal, financial or other purposes</a:t>
            </a:r>
          </a:p>
          <a:p>
            <a:pPr marL="171450" indent="-171450">
              <a:buFont typeface="Arial" panose="020B0604020202020204" pitchFamily="34" charset="0"/>
              <a:buChar char="•"/>
            </a:pPr>
            <a:r>
              <a:rPr lang="en-US" sz="1300" b="1" dirty="0"/>
              <a:t>Conduct: </a:t>
            </a:r>
            <a:r>
              <a:rPr lang="en-US" sz="1300" dirty="0"/>
              <a:t>personal online behaviour that increases the likelihood of or causes harm. For example, making, sending and receiving consensual and non-consensual nudes, sending sexually explicit messages, cyberbullying, obsessive use of the internet, stalking, and harassment</a:t>
            </a:r>
          </a:p>
          <a:p>
            <a:pPr marL="171450" indent="-171450">
              <a:buFont typeface="Arial" panose="020B0604020202020204" pitchFamily="34" charset="0"/>
              <a:buChar char="•"/>
            </a:pPr>
            <a:r>
              <a:rPr lang="en-US" sz="1300" b="1" dirty="0"/>
              <a:t>Commerce: </a:t>
            </a:r>
            <a:r>
              <a:rPr lang="en-US" sz="1300" dirty="0"/>
              <a:t>finance-based risks. For example, online gambling, in-game spending, inappropriate advertising, and financial exploitation </a:t>
            </a:r>
            <a:endParaRPr lang="en-GB" sz="1300" dirty="0"/>
          </a:p>
        </p:txBody>
      </p:sp>
      <p:sp>
        <p:nvSpPr>
          <p:cNvPr id="5" name="TextBox 4">
            <a:extLst>
              <a:ext uri="{FF2B5EF4-FFF2-40B4-BE49-F238E27FC236}">
                <a16:creationId xmlns:a16="http://schemas.microsoft.com/office/drawing/2014/main" id="{D1BDBCA2-D7D9-C14B-6DCF-596D61A7238B}"/>
              </a:ext>
            </a:extLst>
          </p:cNvPr>
          <p:cNvSpPr txBox="1"/>
          <p:nvPr/>
        </p:nvSpPr>
        <p:spPr>
          <a:xfrm>
            <a:off x="628790" y="4965107"/>
            <a:ext cx="5523432" cy="169277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300" dirty="0"/>
              <a:t>19% of children, aged 10-15-years-old, exchanged messages with someone online who they had never met before in the last year</a:t>
            </a:r>
          </a:p>
          <a:p>
            <a:pPr marL="285750" indent="-285750">
              <a:buFont typeface="Arial" panose="020B0604020202020204" pitchFamily="34" charset="0"/>
              <a:buChar char="•"/>
            </a:pPr>
            <a:r>
              <a:rPr lang="en-US" sz="1300" dirty="0"/>
              <a:t>Over 9,000 child sexual abuse offences involved an online element in 2022/23</a:t>
            </a:r>
          </a:p>
          <a:p>
            <a:pPr marL="285750" indent="-285750">
              <a:buFont typeface="Arial" panose="020B0604020202020204" pitchFamily="34" charset="0"/>
              <a:buChar char="•"/>
            </a:pPr>
            <a:r>
              <a:rPr lang="en-US" sz="1300" dirty="0"/>
              <a:t>Around a sixth of people that experienced online harassment offences were under 18-years-old</a:t>
            </a:r>
          </a:p>
          <a:p>
            <a:r>
              <a:rPr lang="en-US" sz="1300" dirty="0"/>
              <a:t>(NSPCC, 2024)</a:t>
            </a:r>
            <a:endParaRPr lang="en-GB" sz="1300" dirty="0"/>
          </a:p>
        </p:txBody>
      </p:sp>
      <p:pic>
        <p:nvPicPr>
          <p:cNvPr id="7" name="Graphic 6" descr="Game controller outline">
            <a:extLst>
              <a:ext uri="{FF2B5EF4-FFF2-40B4-BE49-F238E27FC236}">
                <a16:creationId xmlns:a16="http://schemas.microsoft.com/office/drawing/2014/main" id="{32248487-2873-03BE-0F96-CFD8CAEB6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7780" y="4683096"/>
            <a:ext cx="914400" cy="914400"/>
          </a:xfrm>
          <a:prstGeom prst="rect">
            <a:avLst/>
          </a:prstGeom>
        </p:spPr>
      </p:pic>
      <p:pic>
        <p:nvPicPr>
          <p:cNvPr id="9" name="Graphic 8" descr="Phone Vibration outline">
            <a:extLst>
              <a:ext uri="{FF2B5EF4-FFF2-40B4-BE49-F238E27FC236}">
                <a16:creationId xmlns:a16="http://schemas.microsoft.com/office/drawing/2014/main" id="{C2EF842E-CE1A-577C-45AD-0D425BC3E8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9630" y="5597496"/>
            <a:ext cx="914400" cy="914400"/>
          </a:xfrm>
          <a:prstGeom prst="rect">
            <a:avLst/>
          </a:prstGeom>
        </p:spPr>
      </p:pic>
      <p:pic>
        <p:nvPicPr>
          <p:cNvPr id="11" name="Graphic 10" descr="Internet outline">
            <a:extLst>
              <a:ext uri="{FF2B5EF4-FFF2-40B4-BE49-F238E27FC236}">
                <a16:creationId xmlns:a16="http://schemas.microsoft.com/office/drawing/2014/main" id="{7410D3B5-1FC4-32CB-5AD4-0DCF852685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5695" y="4683096"/>
            <a:ext cx="914400" cy="914400"/>
          </a:xfrm>
          <a:prstGeom prst="rect">
            <a:avLst/>
          </a:prstGeom>
        </p:spPr>
      </p:pic>
      <p:pic>
        <p:nvPicPr>
          <p:cNvPr id="6" name="Picture 5">
            <a:extLst>
              <a:ext uri="{FF2B5EF4-FFF2-40B4-BE49-F238E27FC236}">
                <a16:creationId xmlns:a16="http://schemas.microsoft.com/office/drawing/2014/main" id="{D5C8A8EE-D559-03E7-BDB9-0DEDFA943B61}"/>
              </a:ext>
            </a:extLst>
          </p:cNvPr>
          <p:cNvPicPr>
            <a:picLocks noChangeAspect="1"/>
          </p:cNvPicPr>
          <p:nvPr/>
        </p:nvPicPr>
        <p:blipFill>
          <a:blip r:embed="rId10"/>
          <a:stretch>
            <a:fillRect/>
          </a:stretch>
        </p:blipFill>
        <p:spPr>
          <a:xfrm>
            <a:off x="10352540" y="1089385"/>
            <a:ext cx="841321" cy="475529"/>
          </a:xfrm>
          <a:prstGeom prst="rect">
            <a:avLst/>
          </a:prstGeom>
        </p:spPr>
      </p:pic>
      <p:pic>
        <p:nvPicPr>
          <p:cNvPr id="12" name="Audio 11">
            <a:hlinkClick r:id="" action="ppaction://media"/>
            <a:extLst>
              <a:ext uri="{FF2B5EF4-FFF2-40B4-BE49-F238E27FC236}">
                <a16:creationId xmlns:a16="http://schemas.microsoft.com/office/drawing/2014/main" id="{7D60CBFF-F98F-A504-DC1F-EAF74021D08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694705" y="2829254"/>
            <a:ext cx="2057400" cy="2057400"/>
          </a:xfrm>
          <a:prstGeom prst="ellipse">
            <a:avLst/>
          </a:prstGeom>
        </p:spPr>
      </p:pic>
    </p:spTree>
    <p:extLst>
      <p:ext uri="{BB962C8B-B14F-4D97-AF65-F5344CB8AC3E}">
        <p14:creationId xmlns:p14="http://schemas.microsoft.com/office/powerpoint/2010/main" val="2608708225"/>
      </p:ext>
    </p:extLst>
  </p:cSld>
  <p:clrMapOvr>
    <a:masterClrMapping/>
  </p:clrMapOvr>
  <mc:AlternateContent xmlns:mc="http://schemas.openxmlformats.org/markup-compatibility/2006" xmlns:p14="http://schemas.microsoft.com/office/powerpoint/2010/main">
    <mc:Choice Requires="p14">
      <p:transition spd="slow" p14:dur="2000" advTm="114014"/>
    </mc:Choice>
    <mc:Fallback xmlns="">
      <p:transition spd="slow" advTm="1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772C-54C3-1DC7-5D3B-54BA3EFCF1D7}"/>
              </a:ext>
            </a:extLst>
          </p:cNvPr>
          <p:cNvSpPr>
            <a:spLocks noGrp="1"/>
          </p:cNvSpPr>
          <p:nvPr>
            <p:ph type="title"/>
          </p:nvPr>
        </p:nvSpPr>
        <p:spPr/>
        <p:txBody>
          <a:bodyPr/>
          <a:lstStyle/>
          <a:p>
            <a:r>
              <a:rPr lang="en-US" dirty="0"/>
              <a:t>Online safety</a:t>
            </a:r>
            <a:endParaRPr lang="en-GB" dirty="0"/>
          </a:p>
        </p:txBody>
      </p:sp>
      <p:sp>
        <p:nvSpPr>
          <p:cNvPr id="3" name="Slide Number Placeholder 2">
            <a:extLst>
              <a:ext uri="{FF2B5EF4-FFF2-40B4-BE49-F238E27FC236}">
                <a16:creationId xmlns:a16="http://schemas.microsoft.com/office/drawing/2014/main" id="{4AB78287-F8F6-22F4-15FB-FB43794AAA8D}"/>
              </a:ext>
            </a:extLst>
          </p:cNvPr>
          <p:cNvSpPr>
            <a:spLocks noGrp="1"/>
          </p:cNvSpPr>
          <p:nvPr>
            <p:ph type="sldNum" sz="quarter" idx="12"/>
          </p:nvPr>
        </p:nvSpPr>
        <p:spPr/>
        <p:txBody>
          <a:bodyPr/>
          <a:lstStyle/>
          <a:p>
            <a:pPr rtl="0"/>
            <a:fld id="{9FF96B15-8338-45D5-A943-561235072D66}" type="slidenum">
              <a:rPr lang="en-GB" noProof="0" smtClean="0"/>
              <a:t>18</a:t>
            </a:fld>
            <a:endParaRPr lang="en-GB" noProof="0" dirty="0"/>
          </a:p>
        </p:txBody>
      </p:sp>
      <p:pic>
        <p:nvPicPr>
          <p:cNvPr id="4" name="Online Media 3" title="A Message from Ella | Without Consent">
            <a:hlinkClick r:id="" action="ppaction://media"/>
            <a:extLst>
              <a:ext uri="{FF2B5EF4-FFF2-40B4-BE49-F238E27FC236}">
                <a16:creationId xmlns:a16="http://schemas.microsoft.com/office/drawing/2014/main" id="{EFED0305-829A-8957-A76F-4720012B485D}"/>
              </a:ext>
            </a:extLst>
          </p:cNvPr>
          <p:cNvPicPr>
            <a:picLocks noRot="1" noChangeAspect="1"/>
          </p:cNvPicPr>
          <p:nvPr>
            <a:videoFile r:link="rId1"/>
          </p:nvPr>
        </p:nvPicPr>
        <p:blipFill>
          <a:blip r:embed="rId5"/>
          <a:stretch>
            <a:fillRect/>
          </a:stretch>
        </p:blipFill>
        <p:spPr>
          <a:xfrm>
            <a:off x="471369" y="2743199"/>
            <a:ext cx="6360175" cy="3593507"/>
          </a:xfrm>
          <a:prstGeom prst="rect">
            <a:avLst/>
          </a:prstGeom>
        </p:spPr>
      </p:pic>
      <p:sp>
        <p:nvSpPr>
          <p:cNvPr id="5" name="TextBox 4">
            <a:extLst>
              <a:ext uri="{FF2B5EF4-FFF2-40B4-BE49-F238E27FC236}">
                <a16:creationId xmlns:a16="http://schemas.microsoft.com/office/drawing/2014/main" id="{1F9B8FBA-6BC3-C6A2-65B7-791B4FB8F773}"/>
              </a:ext>
            </a:extLst>
          </p:cNvPr>
          <p:cNvSpPr txBox="1"/>
          <p:nvPr/>
        </p:nvSpPr>
        <p:spPr>
          <a:xfrm>
            <a:off x="7281017" y="2840338"/>
            <a:ext cx="4238714" cy="3416320"/>
          </a:xfrm>
          <a:prstGeom prst="rect">
            <a:avLst/>
          </a:prstGeom>
          <a:noFill/>
        </p:spPr>
        <p:txBody>
          <a:bodyPr wrap="square" rtlCol="0">
            <a:spAutoFit/>
          </a:bodyPr>
          <a:lstStyle/>
          <a:p>
            <a:r>
              <a:rPr lang="en-US" dirty="0"/>
              <a:t>As well as teaching children how to stay safe online, educating parents and carers on the dangers of internet use is also paramount. </a:t>
            </a:r>
          </a:p>
          <a:p>
            <a:endParaRPr lang="en-US" dirty="0"/>
          </a:p>
          <a:p>
            <a:endParaRPr lang="en-US" dirty="0"/>
          </a:p>
          <a:p>
            <a:endParaRPr lang="en-US" dirty="0"/>
          </a:p>
          <a:p>
            <a:r>
              <a:rPr lang="en-US" dirty="0"/>
              <a:t>Is there anything in this video that surprised you? Do you think children and parents/carers within your school are knowledgeable about online safety? </a:t>
            </a:r>
            <a:endParaRPr lang="en-GB" dirty="0"/>
          </a:p>
        </p:txBody>
      </p:sp>
      <p:pic>
        <p:nvPicPr>
          <p:cNvPr id="6" name="Picture 5">
            <a:extLst>
              <a:ext uri="{FF2B5EF4-FFF2-40B4-BE49-F238E27FC236}">
                <a16:creationId xmlns:a16="http://schemas.microsoft.com/office/drawing/2014/main" id="{93BD9580-4D5D-D884-5FFA-60EC22F3FCCE}"/>
              </a:ext>
            </a:extLst>
          </p:cNvPr>
          <p:cNvPicPr>
            <a:picLocks noChangeAspect="1"/>
          </p:cNvPicPr>
          <p:nvPr/>
        </p:nvPicPr>
        <p:blipFill>
          <a:blip r:embed="rId6"/>
          <a:stretch>
            <a:fillRect/>
          </a:stretch>
        </p:blipFill>
        <p:spPr>
          <a:xfrm>
            <a:off x="10352540" y="1089385"/>
            <a:ext cx="841321" cy="475529"/>
          </a:xfrm>
          <a:prstGeom prst="rect">
            <a:avLst/>
          </a:prstGeom>
        </p:spPr>
      </p:pic>
      <p:pic>
        <p:nvPicPr>
          <p:cNvPr id="12" name="Audio 11">
            <a:hlinkClick r:id="" action="ppaction://media"/>
            <a:extLst>
              <a:ext uri="{FF2B5EF4-FFF2-40B4-BE49-F238E27FC236}">
                <a16:creationId xmlns:a16="http://schemas.microsoft.com/office/drawing/2014/main" id="{6D6EAEB2-9BC6-D577-129B-6CDD7CD95DE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491031" y="3060420"/>
            <a:ext cx="2057400" cy="2057400"/>
          </a:xfrm>
          <a:prstGeom prst="ellipse">
            <a:avLst/>
          </a:prstGeom>
        </p:spPr>
      </p:pic>
    </p:spTree>
    <p:extLst>
      <p:ext uri="{BB962C8B-B14F-4D97-AF65-F5344CB8AC3E}">
        <p14:creationId xmlns:p14="http://schemas.microsoft.com/office/powerpoint/2010/main" val="205566064"/>
      </p:ext>
    </p:extLst>
  </p:cSld>
  <p:clrMapOvr>
    <a:masterClrMapping/>
  </p:clrMapOvr>
  <mc:AlternateContent xmlns:mc="http://schemas.openxmlformats.org/markup-compatibility/2006" xmlns:p14="http://schemas.microsoft.com/office/powerpoint/2010/main">
    <mc:Choice Requires="p14">
      <p:transition spd="slow" p14:dur="2000" advTm="21992"/>
    </mc:Choice>
    <mc:Fallback xmlns="">
      <p:transition spd="slow" advTm="2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6337-958E-EC8D-2FD2-EB6C0C92F545}"/>
              </a:ext>
            </a:extLst>
          </p:cNvPr>
          <p:cNvSpPr>
            <a:spLocks noGrp="1"/>
          </p:cNvSpPr>
          <p:nvPr>
            <p:ph type="title"/>
          </p:nvPr>
        </p:nvSpPr>
        <p:spPr/>
        <p:txBody>
          <a:bodyPr/>
          <a:lstStyle/>
          <a:p>
            <a:r>
              <a:rPr lang="en-US" dirty="0"/>
              <a:t>Vulnerable children</a:t>
            </a:r>
            <a:endParaRPr lang="en-GB" dirty="0"/>
          </a:p>
        </p:txBody>
      </p:sp>
      <p:sp>
        <p:nvSpPr>
          <p:cNvPr id="3" name="Slide Number Placeholder 2">
            <a:extLst>
              <a:ext uri="{FF2B5EF4-FFF2-40B4-BE49-F238E27FC236}">
                <a16:creationId xmlns:a16="http://schemas.microsoft.com/office/drawing/2014/main" id="{22AC1687-B2E1-395F-CBEC-A252B8FA9EBA}"/>
              </a:ext>
            </a:extLst>
          </p:cNvPr>
          <p:cNvSpPr>
            <a:spLocks noGrp="1"/>
          </p:cNvSpPr>
          <p:nvPr>
            <p:ph type="sldNum" sz="quarter" idx="12"/>
          </p:nvPr>
        </p:nvSpPr>
        <p:spPr/>
        <p:txBody>
          <a:bodyPr/>
          <a:lstStyle/>
          <a:p>
            <a:pPr rtl="0"/>
            <a:fld id="{9FF96B15-8338-45D5-A943-561235072D66}" type="slidenum">
              <a:rPr lang="en-GB" noProof="0" smtClean="0"/>
              <a:t>19</a:t>
            </a:fld>
            <a:endParaRPr lang="en-GB" noProof="0" dirty="0"/>
          </a:p>
        </p:txBody>
      </p:sp>
      <p:sp>
        <p:nvSpPr>
          <p:cNvPr id="4" name="TextBox 3">
            <a:extLst>
              <a:ext uri="{FF2B5EF4-FFF2-40B4-BE49-F238E27FC236}">
                <a16:creationId xmlns:a16="http://schemas.microsoft.com/office/drawing/2014/main" id="{ECAA0DAF-9CCE-F022-D6D1-6665CA3061F9}"/>
              </a:ext>
            </a:extLst>
          </p:cNvPr>
          <p:cNvSpPr txBox="1"/>
          <p:nvPr/>
        </p:nvSpPr>
        <p:spPr>
          <a:xfrm>
            <a:off x="590550" y="2352675"/>
            <a:ext cx="11106150" cy="4278094"/>
          </a:xfrm>
          <a:prstGeom prst="rect">
            <a:avLst/>
          </a:prstGeom>
          <a:noFill/>
        </p:spPr>
        <p:txBody>
          <a:bodyPr wrap="square" rtlCol="0">
            <a:spAutoFit/>
          </a:bodyPr>
          <a:lstStyle/>
          <a:p>
            <a:r>
              <a:rPr lang="en-US" sz="1700" dirty="0"/>
              <a:t>All children are vulnerable to harm and abuse; however, some children have additional vulnerabilities and schools play a key part in supporting these children. Some of these additional vulnerabilities to be mindful of are: </a:t>
            </a:r>
          </a:p>
          <a:p>
            <a:endParaRPr lang="en-US" sz="1700" dirty="0"/>
          </a:p>
          <a:p>
            <a:pPr marL="285750" indent="-285750">
              <a:buFont typeface="Arial" panose="020B0604020202020204" pitchFamily="34" charset="0"/>
              <a:buChar char="•"/>
            </a:pPr>
            <a:r>
              <a:rPr lang="en-US" sz="1700" dirty="0"/>
              <a:t>Early Years </a:t>
            </a:r>
          </a:p>
          <a:p>
            <a:pPr marL="285750" indent="-285750">
              <a:buFont typeface="Arial" panose="020B0604020202020204" pitchFamily="34" charset="0"/>
              <a:buChar char="•"/>
            </a:pPr>
            <a:r>
              <a:rPr lang="en-US" sz="1700" dirty="0"/>
              <a:t>SEND </a:t>
            </a:r>
          </a:p>
          <a:p>
            <a:pPr marL="285750" indent="-285750">
              <a:buFont typeface="Arial" panose="020B0604020202020204" pitchFamily="34" charset="0"/>
              <a:buChar char="•"/>
            </a:pPr>
            <a:r>
              <a:rPr lang="en-US" sz="1700" dirty="0"/>
              <a:t>Children with disabilities </a:t>
            </a:r>
          </a:p>
          <a:p>
            <a:pPr marL="285750" indent="-285750">
              <a:buFont typeface="Arial" panose="020B0604020202020204" pitchFamily="34" charset="0"/>
              <a:buChar char="•"/>
            </a:pPr>
            <a:r>
              <a:rPr lang="en-US" sz="1700" dirty="0"/>
              <a:t>Domestic abuse present at home </a:t>
            </a:r>
          </a:p>
          <a:p>
            <a:pPr marL="285750" indent="-285750">
              <a:buFont typeface="Arial" panose="020B0604020202020204" pitchFamily="34" charset="0"/>
              <a:buChar char="•"/>
            </a:pPr>
            <a:r>
              <a:rPr lang="en-US" sz="1700" dirty="0"/>
              <a:t>Mental health difficulties (themselves or family members) </a:t>
            </a:r>
          </a:p>
          <a:p>
            <a:pPr marL="285750" indent="-285750">
              <a:buFont typeface="Arial" panose="020B0604020202020204" pitchFamily="34" charset="0"/>
              <a:buChar char="•"/>
            </a:pPr>
            <a:r>
              <a:rPr lang="en-US" sz="1700" dirty="0"/>
              <a:t>Substance abuse (themselves or family members) </a:t>
            </a:r>
          </a:p>
          <a:p>
            <a:pPr marL="285750" indent="-285750">
              <a:buFont typeface="Arial" panose="020B0604020202020204" pitchFamily="34" charset="0"/>
              <a:buChar char="•"/>
            </a:pPr>
            <a:r>
              <a:rPr lang="en-US" sz="1700" dirty="0"/>
              <a:t>Homelessness  </a:t>
            </a:r>
          </a:p>
          <a:p>
            <a:pPr marL="285750" indent="-285750">
              <a:buFont typeface="Arial" panose="020B0604020202020204" pitchFamily="34" charset="0"/>
              <a:buChar char="•"/>
            </a:pPr>
            <a:r>
              <a:rPr lang="en-US" sz="1700" dirty="0"/>
              <a:t>Black, Asian and minoritised ethnic communities  </a:t>
            </a:r>
          </a:p>
          <a:p>
            <a:pPr marL="285750" indent="-285750">
              <a:buFont typeface="Arial" panose="020B0604020202020204" pitchFamily="34" charset="0"/>
              <a:buChar char="•"/>
            </a:pPr>
            <a:r>
              <a:rPr lang="en-US" sz="1700" dirty="0"/>
              <a:t>LGBTQ+ </a:t>
            </a:r>
          </a:p>
          <a:p>
            <a:pPr marL="285750" indent="-285750">
              <a:buFont typeface="Arial" panose="020B0604020202020204" pitchFamily="34" charset="0"/>
              <a:buChar char="•"/>
            </a:pPr>
            <a:r>
              <a:rPr lang="en-US" sz="1700" dirty="0"/>
              <a:t>Children in care  </a:t>
            </a:r>
          </a:p>
          <a:p>
            <a:pPr marL="285750" indent="-285750">
              <a:buFont typeface="Arial" panose="020B0604020202020204" pitchFamily="34" charset="0"/>
              <a:buChar char="•"/>
            </a:pPr>
            <a:r>
              <a:rPr lang="en-US" sz="1700" dirty="0"/>
              <a:t>Children with a parent in prison </a:t>
            </a:r>
          </a:p>
          <a:p>
            <a:pPr marL="285750" indent="-285750">
              <a:buFont typeface="Arial" panose="020B0604020202020204" pitchFamily="34" charset="0"/>
              <a:buChar char="•"/>
            </a:pPr>
            <a:r>
              <a:rPr lang="en-US" sz="1700" dirty="0"/>
              <a:t>Living in poverty </a:t>
            </a:r>
            <a:endParaRPr lang="en-GB" sz="1700" dirty="0"/>
          </a:p>
        </p:txBody>
      </p:sp>
      <p:pic>
        <p:nvPicPr>
          <p:cNvPr id="6" name="Graphic 5" descr="Man with kid outline">
            <a:extLst>
              <a:ext uri="{FF2B5EF4-FFF2-40B4-BE49-F238E27FC236}">
                <a16:creationId xmlns:a16="http://schemas.microsoft.com/office/drawing/2014/main" id="{1B9CD6B8-071D-8505-33C1-4D22A28765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2163" y="3260015"/>
            <a:ext cx="1231707" cy="1231707"/>
          </a:xfrm>
          <a:prstGeom prst="rect">
            <a:avLst/>
          </a:prstGeom>
        </p:spPr>
      </p:pic>
      <p:pic>
        <p:nvPicPr>
          <p:cNvPr id="8" name="Graphic 7" descr="Woman changing Baby outline">
            <a:extLst>
              <a:ext uri="{FF2B5EF4-FFF2-40B4-BE49-F238E27FC236}">
                <a16:creationId xmlns:a16="http://schemas.microsoft.com/office/drawing/2014/main" id="{2B36CD7C-388D-DF88-A0E0-35DFFE216A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3870" y="3875868"/>
            <a:ext cx="1119582" cy="1119582"/>
          </a:xfrm>
          <a:prstGeom prst="rect">
            <a:avLst/>
          </a:prstGeom>
        </p:spPr>
      </p:pic>
      <p:pic>
        <p:nvPicPr>
          <p:cNvPr id="5" name="Picture 4">
            <a:extLst>
              <a:ext uri="{FF2B5EF4-FFF2-40B4-BE49-F238E27FC236}">
                <a16:creationId xmlns:a16="http://schemas.microsoft.com/office/drawing/2014/main" id="{2DBA5279-FD41-BC23-AEC9-A9DEC4E7F5AC}"/>
              </a:ext>
            </a:extLst>
          </p:cNvPr>
          <p:cNvPicPr>
            <a:picLocks noChangeAspect="1"/>
          </p:cNvPicPr>
          <p:nvPr/>
        </p:nvPicPr>
        <p:blipFill>
          <a:blip r:embed="rId8"/>
          <a:stretch>
            <a:fillRect/>
          </a:stretch>
        </p:blipFill>
        <p:spPr>
          <a:xfrm>
            <a:off x="10349418" y="1089385"/>
            <a:ext cx="841321" cy="475529"/>
          </a:xfrm>
          <a:prstGeom prst="rect">
            <a:avLst/>
          </a:prstGeom>
        </p:spPr>
      </p:pic>
      <p:pic>
        <p:nvPicPr>
          <p:cNvPr id="10" name="Audio 9">
            <a:hlinkClick r:id="" action="ppaction://media"/>
            <a:extLst>
              <a:ext uri="{FF2B5EF4-FFF2-40B4-BE49-F238E27FC236}">
                <a16:creationId xmlns:a16="http://schemas.microsoft.com/office/drawing/2014/main" id="{61529E2C-0266-F6C3-48AA-893BB05EE79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428319" y="3128786"/>
            <a:ext cx="2057400" cy="2057400"/>
          </a:xfrm>
          <a:prstGeom prst="ellipse">
            <a:avLst/>
          </a:prstGeom>
        </p:spPr>
      </p:pic>
    </p:spTree>
    <p:extLst>
      <p:ext uri="{BB962C8B-B14F-4D97-AF65-F5344CB8AC3E}">
        <p14:creationId xmlns:p14="http://schemas.microsoft.com/office/powerpoint/2010/main" val="324769937"/>
      </p:ext>
    </p:extLst>
  </p:cSld>
  <p:clrMapOvr>
    <a:masterClrMapping/>
  </p:clrMapOvr>
  <mc:AlternateContent xmlns:mc="http://schemas.openxmlformats.org/markup-compatibility/2006" xmlns:p14="http://schemas.microsoft.com/office/powerpoint/2010/main">
    <mc:Choice Requires="p14">
      <p:transition spd="slow" p14:dur="2000" advTm="44999"/>
    </mc:Choice>
    <mc:Fallback xmlns="">
      <p:transition spd="slow" advTm="4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rtlCol="0"/>
          <a:lstStyle/>
          <a:p>
            <a:pPr rtl="0"/>
            <a:r>
              <a:rPr lang="en-GB" dirty="0"/>
              <a:t>Objectives of today’s training…</a:t>
            </a:r>
          </a:p>
        </p:txBody>
      </p:sp>
      <p:sp>
        <p:nvSpPr>
          <p:cNvPr id="8" name="TextBox 7">
            <a:hlinkClick r:id="rId5"/>
            <a:extLst>
              <a:ext uri="{FF2B5EF4-FFF2-40B4-BE49-F238E27FC236}">
                <a16:creationId xmlns:a16="http://schemas.microsoft.com/office/drawing/2014/main" id="{5FC6C278-4035-446A-A94B-030E792FDDF5}"/>
              </a:ext>
            </a:extLst>
          </p:cNvPr>
          <p:cNvSpPr txBox="1"/>
          <p:nvPr/>
        </p:nvSpPr>
        <p:spPr>
          <a:xfrm>
            <a:off x="470018" y="2459503"/>
            <a:ext cx="11254811" cy="4102768"/>
          </a:xfrm>
          <a:prstGeom prst="rect">
            <a:avLst/>
          </a:prstGeom>
          <a:noFill/>
        </p:spPr>
        <p:txBody>
          <a:bodyPr wrap="square" rtlCol="0">
            <a:noAutofit/>
          </a:bodyPr>
          <a:lstStyle/>
          <a:p>
            <a:pPr marL="857250" indent="-857250" rtl="0">
              <a:buFont typeface="Arial" panose="020B0604020202020204" pitchFamily="34" charset="0"/>
              <a:buChar char="•"/>
            </a:pPr>
            <a:endParaRPr lang="en-US" sz="2000" dirty="0"/>
          </a:p>
          <a:p>
            <a:pPr marL="857250" indent="-857250" rtl="0">
              <a:buFont typeface="Arial" panose="020B0604020202020204" pitchFamily="34" charset="0"/>
              <a:buChar char="•"/>
            </a:pPr>
            <a:r>
              <a:rPr lang="en-US" sz="2000" dirty="0"/>
              <a:t>The importance of safeguarding, and why it should be everyone’s focus</a:t>
            </a:r>
          </a:p>
          <a:p>
            <a:pPr rtl="0"/>
            <a:endParaRPr lang="en-US" sz="2000" dirty="0"/>
          </a:p>
          <a:p>
            <a:pPr marL="857250" indent="-857250" rtl="0">
              <a:buFont typeface="Arial" panose="020B0604020202020204" pitchFamily="34" charset="0"/>
              <a:buChar char="•"/>
            </a:pPr>
            <a:r>
              <a:rPr lang="en-US" sz="2000" dirty="0"/>
              <a:t>Legislation and guidance updates</a:t>
            </a:r>
          </a:p>
          <a:p>
            <a:pPr rtl="0"/>
            <a:endParaRPr lang="en-US" sz="2000" dirty="0"/>
          </a:p>
          <a:p>
            <a:pPr marL="857250" indent="-857250" rtl="0">
              <a:buFont typeface="Arial" panose="020B0604020202020204" pitchFamily="34" charset="0"/>
              <a:buChar char="•"/>
            </a:pPr>
            <a:r>
              <a:rPr lang="en-US" sz="2000" dirty="0"/>
              <a:t>Types of abuse, neglect and what to look out for</a:t>
            </a:r>
          </a:p>
          <a:p>
            <a:pPr rtl="0"/>
            <a:endParaRPr lang="en-US" sz="2000" dirty="0"/>
          </a:p>
          <a:p>
            <a:pPr marL="857250" indent="-857250" rtl="0">
              <a:buFont typeface="Arial" panose="020B0604020202020204" pitchFamily="34" charset="0"/>
              <a:buChar char="•"/>
            </a:pPr>
            <a:r>
              <a:rPr lang="en-US" sz="2000" dirty="0"/>
              <a:t>Specific safeguarding issues locally and nationally</a:t>
            </a:r>
          </a:p>
          <a:p>
            <a:pPr rtl="0"/>
            <a:endParaRPr lang="en-US" sz="2000" dirty="0"/>
          </a:p>
          <a:p>
            <a:pPr marL="857250" indent="-857250" rtl="0">
              <a:buFont typeface="Arial" panose="020B0604020202020204" pitchFamily="34" charset="0"/>
              <a:buChar char="•"/>
            </a:pPr>
            <a:r>
              <a:rPr lang="en-US" sz="2000" dirty="0"/>
              <a:t>Action to take if you have a concern</a:t>
            </a:r>
          </a:p>
          <a:p>
            <a:pPr marL="857250" indent="-857250" rtl="0">
              <a:buFont typeface="Arial" panose="020B0604020202020204" pitchFamily="34" charset="0"/>
              <a:buChar char="•"/>
            </a:pPr>
            <a:endParaRPr lang="en-US" sz="2000" dirty="0"/>
          </a:p>
          <a:p>
            <a:pPr marL="857250" indent="-857250" rtl="0">
              <a:buFont typeface="Arial" panose="020B0604020202020204" pitchFamily="34" charset="0"/>
              <a:buChar char="•"/>
            </a:pPr>
            <a:r>
              <a:rPr lang="en-US" sz="2000" b="1" dirty="0"/>
              <a:t>Please look after yourself and others during this training – some topics are sensitive in nature  </a:t>
            </a:r>
            <a:endParaRPr lang="en-GB" sz="2000" b="1" dirty="0"/>
          </a:p>
        </p:txBody>
      </p:sp>
      <p:sp>
        <p:nvSpPr>
          <p:cNvPr id="2" name="Slide Number Placeholder 1"/>
          <p:cNvSpPr>
            <a:spLocks noGrp="1"/>
          </p:cNvSpPr>
          <p:nvPr>
            <p:ph type="sldNum" sz="quarter" idx="12"/>
          </p:nvPr>
        </p:nvSpPr>
        <p:spPr/>
        <p:txBody>
          <a:bodyPr/>
          <a:lstStyle/>
          <a:p>
            <a:pPr rtl="0"/>
            <a:fld id="{9FF96B15-8338-45D5-A943-561235072D66}" type="slidenum">
              <a:rPr lang="en-GB" noProof="0" smtClean="0"/>
              <a:t>2</a:t>
            </a:fld>
            <a:endParaRPr lang="en-GB" noProof="0" dirty="0"/>
          </a:p>
        </p:txBody>
      </p:sp>
      <p:pic>
        <p:nvPicPr>
          <p:cNvPr id="5" name="Graphic 4" descr="Help outline">
            <a:extLst>
              <a:ext uri="{FF2B5EF4-FFF2-40B4-BE49-F238E27FC236}">
                <a16:creationId xmlns:a16="http://schemas.microsoft.com/office/drawing/2014/main" id="{D9D159E3-838B-F0FE-0139-9872EAAB3B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4749" y="3800475"/>
            <a:ext cx="1609726" cy="1609726"/>
          </a:xfrm>
          <a:prstGeom prst="rect">
            <a:avLst/>
          </a:prstGeom>
        </p:spPr>
      </p:pic>
      <p:pic>
        <p:nvPicPr>
          <p:cNvPr id="3" name="Picture 2">
            <a:extLst>
              <a:ext uri="{FF2B5EF4-FFF2-40B4-BE49-F238E27FC236}">
                <a16:creationId xmlns:a16="http://schemas.microsoft.com/office/drawing/2014/main" id="{FC6A66EB-DB6A-4CF4-AE91-BA29D841C6CE}"/>
              </a:ext>
            </a:extLst>
          </p:cNvPr>
          <p:cNvPicPr>
            <a:picLocks noChangeAspect="1"/>
          </p:cNvPicPr>
          <p:nvPr/>
        </p:nvPicPr>
        <p:blipFill>
          <a:blip r:embed="rId8"/>
          <a:stretch>
            <a:fillRect/>
          </a:stretch>
        </p:blipFill>
        <p:spPr>
          <a:xfrm>
            <a:off x="10352540" y="1094590"/>
            <a:ext cx="838199" cy="476097"/>
          </a:xfrm>
          <a:prstGeom prst="rect">
            <a:avLst/>
          </a:prstGeom>
        </p:spPr>
      </p:pic>
      <p:pic>
        <p:nvPicPr>
          <p:cNvPr id="12" name="Audio 11">
            <a:hlinkClick r:id="" action="ppaction://media"/>
            <a:extLst>
              <a:ext uri="{FF2B5EF4-FFF2-40B4-BE49-F238E27FC236}">
                <a16:creationId xmlns:a16="http://schemas.microsoft.com/office/drawing/2014/main" id="{E17E487B-6B94-1640-5140-BAA64A95998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771639" y="3137982"/>
            <a:ext cx="2057400" cy="2057400"/>
          </a:xfrm>
          <a:prstGeom prst="ellipse">
            <a:avLst/>
          </a:prstGeom>
        </p:spPr>
      </p:pic>
    </p:spTree>
    <p:extLst>
      <p:ext uri="{BB962C8B-B14F-4D97-AF65-F5344CB8AC3E}">
        <p14:creationId xmlns:p14="http://schemas.microsoft.com/office/powerpoint/2010/main" val="2394598200"/>
      </p:ext>
    </p:extLst>
  </p:cSld>
  <p:clrMapOvr>
    <a:masterClrMapping/>
  </p:clrMapOvr>
  <mc:AlternateContent xmlns:mc="http://schemas.openxmlformats.org/markup-compatibility/2006" xmlns:p14="http://schemas.microsoft.com/office/powerpoint/2010/main">
    <mc:Choice Requires="p14">
      <p:transition spd="slow" p14:dur="2000" advTm="32630"/>
    </mc:Choice>
    <mc:Fallback xmlns="">
      <p:transition spd="slow" advTm="3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52B4-8EDF-7149-1D57-EBF261C69750}"/>
              </a:ext>
            </a:extLst>
          </p:cNvPr>
          <p:cNvSpPr>
            <a:spLocks noGrp="1"/>
          </p:cNvSpPr>
          <p:nvPr>
            <p:ph type="title"/>
          </p:nvPr>
        </p:nvSpPr>
        <p:spPr/>
        <p:txBody>
          <a:bodyPr/>
          <a:lstStyle/>
          <a:p>
            <a:r>
              <a:rPr lang="en-US" dirty="0"/>
              <a:t>It can and does happen here</a:t>
            </a:r>
            <a:endParaRPr lang="en-GB" dirty="0"/>
          </a:p>
        </p:txBody>
      </p:sp>
      <p:sp>
        <p:nvSpPr>
          <p:cNvPr id="3" name="Slide Number Placeholder 2">
            <a:extLst>
              <a:ext uri="{FF2B5EF4-FFF2-40B4-BE49-F238E27FC236}">
                <a16:creationId xmlns:a16="http://schemas.microsoft.com/office/drawing/2014/main" id="{961C7486-C3FD-8C11-6FAC-4A1DCBEF1458}"/>
              </a:ext>
            </a:extLst>
          </p:cNvPr>
          <p:cNvSpPr>
            <a:spLocks noGrp="1"/>
          </p:cNvSpPr>
          <p:nvPr>
            <p:ph type="sldNum" sz="quarter" idx="12"/>
          </p:nvPr>
        </p:nvSpPr>
        <p:spPr/>
        <p:txBody>
          <a:bodyPr/>
          <a:lstStyle/>
          <a:p>
            <a:pPr rtl="0"/>
            <a:fld id="{9FF96B15-8338-45D5-A943-561235072D66}" type="slidenum">
              <a:rPr lang="en-GB" noProof="0" smtClean="0"/>
              <a:t>20</a:t>
            </a:fld>
            <a:endParaRPr lang="en-GB" noProof="0" dirty="0"/>
          </a:p>
        </p:txBody>
      </p:sp>
      <p:sp>
        <p:nvSpPr>
          <p:cNvPr id="5" name="TextBox 4">
            <a:extLst>
              <a:ext uri="{FF2B5EF4-FFF2-40B4-BE49-F238E27FC236}">
                <a16:creationId xmlns:a16="http://schemas.microsoft.com/office/drawing/2014/main" id="{A0489D6A-22A7-B855-305E-018757BC98C3}"/>
              </a:ext>
            </a:extLst>
          </p:cNvPr>
          <p:cNvSpPr txBox="1"/>
          <p:nvPr/>
        </p:nvSpPr>
        <p:spPr>
          <a:xfrm>
            <a:off x="451503" y="2589376"/>
            <a:ext cx="11288994" cy="4570482"/>
          </a:xfrm>
          <a:prstGeom prst="rect">
            <a:avLst/>
          </a:prstGeom>
          <a:noFill/>
        </p:spPr>
        <p:txBody>
          <a:bodyPr wrap="square" rtlCol="0">
            <a:spAutoFit/>
          </a:bodyPr>
          <a:lstStyle/>
          <a:p>
            <a:r>
              <a:rPr lang="en-US" sz="1500" dirty="0"/>
              <a:t>Number of safeguarding-related incidents recorded by staff last academic year </a:t>
            </a:r>
            <a:r>
              <a:rPr lang="en-US" sz="1500" dirty="0">
                <a:highlight>
                  <a:srgbClr val="FFFF00"/>
                </a:highlight>
              </a:rPr>
              <a:t>……..</a:t>
            </a:r>
            <a:endParaRPr lang="en-US" sz="1500" dirty="0"/>
          </a:p>
          <a:p>
            <a:r>
              <a:rPr lang="en-US" sz="1500" dirty="0"/>
              <a:t>Number of referrals made to Children’s Services </a:t>
            </a:r>
            <a:r>
              <a:rPr lang="en-US" sz="1500" dirty="0">
                <a:highlight>
                  <a:srgbClr val="FFFF00"/>
                </a:highlight>
              </a:rPr>
              <a:t>……..</a:t>
            </a:r>
            <a:endParaRPr lang="en-US" sz="1500" dirty="0"/>
          </a:p>
          <a:p>
            <a:r>
              <a:rPr lang="en-US" sz="1500" dirty="0"/>
              <a:t>Number of children currently receiving support via Early Help, Child in Need or Child Protection plans </a:t>
            </a:r>
            <a:r>
              <a:rPr lang="en-US" sz="1500" dirty="0">
                <a:highlight>
                  <a:srgbClr val="FFFF00"/>
                </a:highlight>
              </a:rPr>
              <a:t>……..</a:t>
            </a:r>
          </a:p>
          <a:p>
            <a:endParaRPr lang="en-US" sz="1500" dirty="0"/>
          </a:p>
          <a:p>
            <a:r>
              <a:rPr lang="en-US" sz="1500" dirty="0"/>
              <a:t>Our most common safeguarding issues within school are </a:t>
            </a:r>
            <a:r>
              <a:rPr lang="en-US" sz="1500" dirty="0">
                <a:highlight>
                  <a:srgbClr val="FFFF00"/>
                </a:highlight>
              </a:rPr>
              <a:t>………</a:t>
            </a:r>
          </a:p>
          <a:p>
            <a:endParaRPr lang="en-US" sz="1500" dirty="0">
              <a:highlight>
                <a:srgbClr val="FFFF00"/>
              </a:highlight>
            </a:endParaRPr>
          </a:p>
          <a:p>
            <a:r>
              <a:rPr lang="en-US" sz="1500" dirty="0"/>
              <a:t>Around…​</a:t>
            </a:r>
          </a:p>
          <a:p>
            <a:r>
              <a:rPr lang="en-US" sz="1500" dirty="0"/>
              <a:t>1 in 20 children in the UK have been sexually abused​​</a:t>
            </a:r>
          </a:p>
          <a:p>
            <a:r>
              <a:rPr lang="en-US" sz="1500" dirty="0"/>
              <a:t>1 in 15 children in the UK have been emotionally abused</a:t>
            </a:r>
          </a:p>
          <a:p>
            <a:r>
              <a:rPr lang="en-US" sz="1500" dirty="0"/>
              <a:t>1 in14 children in the UK have been physically abused</a:t>
            </a:r>
          </a:p>
          <a:p>
            <a:r>
              <a:rPr lang="en-US" sz="1500" dirty="0"/>
              <a:t>1 in10 children in the UK have experienced neglect</a:t>
            </a:r>
          </a:p>
          <a:p>
            <a:r>
              <a:rPr lang="en-US" sz="1500" dirty="0"/>
              <a:t>3 in 10 children in the UK are living in poverty (poverty is not the same as neglect, but it does increase the risk of experiencing neglect)</a:t>
            </a:r>
          </a:p>
          <a:p>
            <a:r>
              <a:rPr lang="en-US" sz="1500" dirty="0"/>
              <a:t>(NSPCC, 2024) (Action for children, 2024)</a:t>
            </a:r>
          </a:p>
          <a:p>
            <a:endParaRPr lang="en-US" sz="1500" dirty="0"/>
          </a:p>
          <a:p>
            <a:r>
              <a:rPr lang="en-US" sz="1500" dirty="0"/>
              <a:t>The current priorities in relation to safeguarding children in Surrey are </a:t>
            </a:r>
            <a:r>
              <a:rPr lang="en-US" sz="1500" b="1" dirty="0"/>
              <a:t>neglect, early help and child and adolescent mental health and emotional well-being </a:t>
            </a:r>
            <a:r>
              <a:rPr lang="en-US" sz="1500" dirty="0"/>
              <a:t>(Surrey Safeguarding Children Partnership annual report, 2023-2024)</a:t>
            </a:r>
          </a:p>
          <a:p>
            <a:endParaRPr lang="en-US" dirty="0"/>
          </a:p>
          <a:p>
            <a:endParaRPr lang="en-GB" dirty="0"/>
          </a:p>
        </p:txBody>
      </p:sp>
      <p:pic>
        <p:nvPicPr>
          <p:cNvPr id="4" name="Picture 3">
            <a:extLst>
              <a:ext uri="{FF2B5EF4-FFF2-40B4-BE49-F238E27FC236}">
                <a16:creationId xmlns:a16="http://schemas.microsoft.com/office/drawing/2014/main" id="{4150F75E-D7F8-5AD6-965C-645F49A70D5E}"/>
              </a:ext>
            </a:extLst>
          </p:cNvPr>
          <p:cNvPicPr>
            <a:picLocks noChangeAspect="1"/>
          </p:cNvPicPr>
          <p:nvPr/>
        </p:nvPicPr>
        <p:blipFill>
          <a:blip r:embed="rId4"/>
          <a:stretch>
            <a:fillRect/>
          </a:stretch>
        </p:blipFill>
        <p:spPr>
          <a:xfrm>
            <a:off x="10352540" y="1113102"/>
            <a:ext cx="841321" cy="475529"/>
          </a:xfrm>
          <a:prstGeom prst="rect">
            <a:avLst/>
          </a:prstGeom>
        </p:spPr>
      </p:pic>
      <p:pic>
        <p:nvPicPr>
          <p:cNvPr id="11" name="Audio 10">
            <a:hlinkClick r:id="" action="ppaction://media"/>
            <a:extLst>
              <a:ext uri="{FF2B5EF4-FFF2-40B4-BE49-F238E27FC236}">
                <a16:creationId xmlns:a16="http://schemas.microsoft.com/office/drawing/2014/main" id="{91A4A090-3AC1-6C84-ECEA-AB845762D6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31197" y="3009145"/>
            <a:ext cx="2057400" cy="2057400"/>
          </a:xfrm>
          <a:prstGeom prst="ellipse">
            <a:avLst/>
          </a:prstGeom>
        </p:spPr>
      </p:pic>
    </p:spTree>
    <p:extLst>
      <p:ext uri="{BB962C8B-B14F-4D97-AF65-F5344CB8AC3E}">
        <p14:creationId xmlns:p14="http://schemas.microsoft.com/office/powerpoint/2010/main" val="3014562279"/>
      </p:ext>
    </p:extLst>
  </p:cSld>
  <p:clrMapOvr>
    <a:masterClrMapping/>
  </p:clrMapOvr>
  <mc:AlternateContent xmlns:mc="http://schemas.openxmlformats.org/markup-compatibility/2006" xmlns:p14="http://schemas.microsoft.com/office/powerpoint/2010/main">
    <mc:Choice Requires="p14">
      <p:transition spd="slow" p14:dur="2000" advTm="46995"/>
    </mc:Choice>
    <mc:Fallback xmlns="">
      <p:transition spd="slow" advTm="4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4589-1C8C-AACA-0FF1-051FA23D0B99}"/>
              </a:ext>
            </a:extLst>
          </p:cNvPr>
          <p:cNvSpPr>
            <a:spLocks noGrp="1"/>
          </p:cNvSpPr>
          <p:nvPr>
            <p:ph type="title"/>
          </p:nvPr>
        </p:nvSpPr>
        <p:spPr/>
        <p:txBody>
          <a:bodyPr/>
          <a:lstStyle/>
          <a:p>
            <a:r>
              <a:rPr lang="en-US" dirty="0"/>
              <a:t>Our safeguarding team</a:t>
            </a:r>
            <a:endParaRPr lang="en-GB" dirty="0"/>
          </a:p>
        </p:txBody>
      </p:sp>
      <p:sp>
        <p:nvSpPr>
          <p:cNvPr id="3" name="Slide Number Placeholder 2">
            <a:extLst>
              <a:ext uri="{FF2B5EF4-FFF2-40B4-BE49-F238E27FC236}">
                <a16:creationId xmlns:a16="http://schemas.microsoft.com/office/drawing/2014/main" id="{BCB75761-A7DD-4BB4-C189-50C28F066D03}"/>
              </a:ext>
            </a:extLst>
          </p:cNvPr>
          <p:cNvSpPr>
            <a:spLocks noGrp="1"/>
          </p:cNvSpPr>
          <p:nvPr>
            <p:ph type="sldNum" sz="quarter" idx="12"/>
          </p:nvPr>
        </p:nvSpPr>
        <p:spPr/>
        <p:txBody>
          <a:bodyPr/>
          <a:lstStyle/>
          <a:p>
            <a:pPr rtl="0"/>
            <a:fld id="{9FF96B15-8338-45D5-A943-561235072D66}" type="slidenum">
              <a:rPr lang="en-GB" noProof="0" smtClean="0"/>
              <a:t>21</a:t>
            </a:fld>
            <a:endParaRPr lang="en-GB" noProof="0" dirty="0"/>
          </a:p>
        </p:txBody>
      </p:sp>
      <p:sp>
        <p:nvSpPr>
          <p:cNvPr id="4" name="TextBox 3">
            <a:extLst>
              <a:ext uri="{FF2B5EF4-FFF2-40B4-BE49-F238E27FC236}">
                <a16:creationId xmlns:a16="http://schemas.microsoft.com/office/drawing/2014/main" id="{B323F0CC-8EF9-377D-02CA-94D73701206A}"/>
              </a:ext>
            </a:extLst>
          </p:cNvPr>
          <p:cNvSpPr txBox="1"/>
          <p:nvPr/>
        </p:nvSpPr>
        <p:spPr>
          <a:xfrm>
            <a:off x="384561" y="2610683"/>
            <a:ext cx="11229174" cy="4247317"/>
          </a:xfrm>
          <a:prstGeom prst="rect">
            <a:avLst/>
          </a:prstGeom>
          <a:noFill/>
        </p:spPr>
        <p:txBody>
          <a:bodyPr wrap="square" rtlCol="0">
            <a:spAutoFit/>
          </a:bodyPr>
          <a:lstStyle/>
          <a:p>
            <a:r>
              <a:rPr lang="en-US" b="1" dirty="0"/>
              <a:t>Designated Safeguarding Lead                      Deputy Designated Safeguarding Leads</a:t>
            </a:r>
          </a:p>
          <a:p>
            <a:endParaRPr lang="en-US" dirty="0"/>
          </a:p>
          <a:p>
            <a:endParaRPr lang="en-US" dirty="0"/>
          </a:p>
          <a:p>
            <a:r>
              <a:rPr lang="en-US" dirty="0">
                <a:highlight>
                  <a:srgbClr val="FFFF00"/>
                </a:highlight>
              </a:rPr>
              <a:t>(insert photo, name and                                   (insert photos, names and contact details)</a:t>
            </a:r>
          </a:p>
          <a:p>
            <a:r>
              <a:rPr lang="en-US" dirty="0">
                <a:highlight>
                  <a:srgbClr val="FFFF00"/>
                </a:highlight>
              </a:rPr>
              <a:t>contact details)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endParaRPr lang="en-GB" dirty="0"/>
          </a:p>
        </p:txBody>
      </p:sp>
      <p:pic>
        <p:nvPicPr>
          <p:cNvPr id="5" name="Picture 4">
            <a:extLst>
              <a:ext uri="{FF2B5EF4-FFF2-40B4-BE49-F238E27FC236}">
                <a16:creationId xmlns:a16="http://schemas.microsoft.com/office/drawing/2014/main" id="{C572C13E-9D0C-BF1F-3521-FEA2F14C7F6D}"/>
              </a:ext>
            </a:extLst>
          </p:cNvPr>
          <p:cNvPicPr>
            <a:picLocks noChangeAspect="1"/>
          </p:cNvPicPr>
          <p:nvPr/>
        </p:nvPicPr>
        <p:blipFill>
          <a:blip r:embed="rId4"/>
          <a:stretch>
            <a:fillRect/>
          </a:stretch>
        </p:blipFill>
        <p:spPr>
          <a:xfrm>
            <a:off x="10352540" y="1063416"/>
            <a:ext cx="841321" cy="475529"/>
          </a:xfrm>
          <a:prstGeom prst="rect">
            <a:avLst/>
          </a:prstGeom>
        </p:spPr>
      </p:pic>
      <p:pic>
        <p:nvPicPr>
          <p:cNvPr id="8" name="Audio 7">
            <a:hlinkClick r:id="" action="ppaction://media"/>
            <a:extLst>
              <a:ext uri="{FF2B5EF4-FFF2-40B4-BE49-F238E27FC236}">
                <a16:creationId xmlns:a16="http://schemas.microsoft.com/office/drawing/2014/main" id="{CE8D6200-D417-9ABF-624D-4C9DD3AF48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162039" y="3188607"/>
            <a:ext cx="2057400" cy="2057400"/>
          </a:xfrm>
          <a:prstGeom prst="ellipse">
            <a:avLst/>
          </a:prstGeom>
        </p:spPr>
      </p:pic>
    </p:spTree>
    <p:extLst>
      <p:ext uri="{BB962C8B-B14F-4D97-AF65-F5344CB8AC3E}">
        <p14:creationId xmlns:p14="http://schemas.microsoft.com/office/powerpoint/2010/main" val="2989365608"/>
      </p:ext>
    </p:extLst>
  </p:cSld>
  <p:clrMapOvr>
    <a:masterClrMapping/>
  </p:clrMapOvr>
  <mc:AlternateContent xmlns:mc="http://schemas.openxmlformats.org/markup-compatibility/2006" xmlns:p14="http://schemas.microsoft.com/office/powerpoint/2010/main">
    <mc:Choice Requires="p14">
      <p:transition spd="slow" p14:dur="2000" advTm="7983"/>
    </mc:Choice>
    <mc:Fallback xmlns="">
      <p:transition spd="slow" advTm="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F163-8A05-7151-5D2C-B54C6AF9D837}"/>
              </a:ext>
            </a:extLst>
          </p:cNvPr>
          <p:cNvSpPr>
            <a:spLocks noGrp="1"/>
          </p:cNvSpPr>
          <p:nvPr>
            <p:ph type="title"/>
          </p:nvPr>
        </p:nvSpPr>
        <p:spPr/>
        <p:txBody>
          <a:bodyPr/>
          <a:lstStyle/>
          <a:p>
            <a:r>
              <a:rPr lang="en-US" dirty="0"/>
              <a:t>Safeguarding at Learning Partners Academy Trust</a:t>
            </a:r>
            <a:endParaRPr lang="en-GB" dirty="0"/>
          </a:p>
        </p:txBody>
      </p:sp>
      <p:sp>
        <p:nvSpPr>
          <p:cNvPr id="3" name="Slide Number Placeholder 2">
            <a:extLst>
              <a:ext uri="{FF2B5EF4-FFF2-40B4-BE49-F238E27FC236}">
                <a16:creationId xmlns:a16="http://schemas.microsoft.com/office/drawing/2014/main" id="{A80A4DF1-306D-C6F3-2828-E8D00167365F}"/>
              </a:ext>
            </a:extLst>
          </p:cNvPr>
          <p:cNvSpPr>
            <a:spLocks noGrp="1"/>
          </p:cNvSpPr>
          <p:nvPr>
            <p:ph type="sldNum" sz="quarter" idx="12"/>
          </p:nvPr>
        </p:nvSpPr>
        <p:spPr/>
        <p:txBody>
          <a:bodyPr/>
          <a:lstStyle/>
          <a:p>
            <a:pPr rtl="0"/>
            <a:fld id="{9FF96B15-8338-45D5-A943-561235072D66}" type="slidenum">
              <a:rPr lang="en-GB" noProof="0" smtClean="0"/>
              <a:t>22</a:t>
            </a:fld>
            <a:endParaRPr lang="en-GB" noProof="0" dirty="0"/>
          </a:p>
        </p:txBody>
      </p:sp>
      <p:pic>
        <p:nvPicPr>
          <p:cNvPr id="4" name="Picture 3">
            <a:extLst>
              <a:ext uri="{FF2B5EF4-FFF2-40B4-BE49-F238E27FC236}">
                <a16:creationId xmlns:a16="http://schemas.microsoft.com/office/drawing/2014/main" id="{720ADB52-9E6D-783A-B970-6A099916B3E4}"/>
              </a:ext>
            </a:extLst>
          </p:cNvPr>
          <p:cNvPicPr>
            <a:picLocks noChangeAspect="1"/>
          </p:cNvPicPr>
          <p:nvPr/>
        </p:nvPicPr>
        <p:blipFill>
          <a:blip r:embed="rId4"/>
          <a:stretch>
            <a:fillRect/>
          </a:stretch>
        </p:blipFill>
        <p:spPr>
          <a:xfrm>
            <a:off x="1262685" y="2725574"/>
            <a:ext cx="1343025" cy="1714500"/>
          </a:xfrm>
          <a:prstGeom prst="rect">
            <a:avLst/>
          </a:prstGeom>
        </p:spPr>
      </p:pic>
      <p:sp>
        <p:nvSpPr>
          <p:cNvPr id="5" name="TextBox 4">
            <a:extLst>
              <a:ext uri="{FF2B5EF4-FFF2-40B4-BE49-F238E27FC236}">
                <a16:creationId xmlns:a16="http://schemas.microsoft.com/office/drawing/2014/main" id="{53A90B2A-447A-1A17-F2C0-10CBB7225228}"/>
              </a:ext>
            </a:extLst>
          </p:cNvPr>
          <p:cNvSpPr txBox="1"/>
          <p:nvPr/>
        </p:nvSpPr>
        <p:spPr>
          <a:xfrm>
            <a:off x="905854" y="4683095"/>
            <a:ext cx="2085174" cy="1646605"/>
          </a:xfrm>
          <a:prstGeom prst="rect">
            <a:avLst/>
          </a:prstGeom>
          <a:noFill/>
        </p:spPr>
        <p:txBody>
          <a:bodyPr wrap="square" rtlCol="0">
            <a:spAutoFit/>
          </a:bodyPr>
          <a:lstStyle/>
          <a:p>
            <a:r>
              <a:rPr lang="en-US" dirty="0"/>
              <a:t>Holly Wise, Trust Safeguarding and Mental Health Lead</a:t>
            </a:r>
          </a:p>
          <a:p>
            <a:endParaRPr lang="en-US" dirty="0"/>
          </a:p>
          <a:p>
            <a:r>
              <a:rPr lang="en-US" sz="1100" dirty="0"/>
              <a:t>hwise@learningpartners.org</a:t>
            </a:r>
            <a:endParaRPr lang="en-GB" sz="1100" dirty="0"/>
          </a:p>
        </p:txBody>
      </p:sp>
      <p:pic>
        <p:nvPicPr>
          <p:cNvPr id="6" name="Picture 5">
            <a:extLst>
              <a:ext uri="{FF2B5EF4-FFF2-40B4-BE49-F238E27FC236}">
                <a16:creationId xmlns:a16="http://schemas.microsoft.com/office/drawing/2014/main" id="{732AC80F-00AE-E8FE-2FD2-8BCE29851183}"/>
              </a:ext>
            </a:extLst>
          </p:cNvPr>
          <p:cNvPicPr>
            <a:picLocks noChangeAspect="1"/>
          </p:cNvPicPr>
          <p:nvPr/>
        </p:nvPicPr>
        <p:blipFill>
          <a:blip r:embed="rId5"/>
          <a:stretch>
            <a:fillRect/>
          </a:stretch>
        </p:blipFill>
        <p:spPr>
          <a:xfrm>
            <a:off x="3547217" y="2725574"/>
            <a:ext cx="1371600" cy="1714500"/>
          </a:xfrm>
          <a:prstGeom prst="rect">
            <a:avLst/>
          </a:prstGeom>
        </p:spPr>
      </p:pic>
      <p:sp>
        <p:nvSpPr>
          <p:cNvPr id="7" name="TextBox 6">
            <a:extLst>
              <a:ext uri="{FF2B5EF4-FFF2-40B4-BE49-F238E27FC236}">
                <a16:creationId xmlns:a16="http://schemas.microsoft.com/office/drawing/2014/main" id="{7150B562-DC58-C2DA-5C6E-E5C6E504A61B}"/>
              </a:ext>
            </a:extLst>
          </p:cNvPr>
          <p:cNvSpPr txBox="1"/>
          <p:nvPr/>
        </p:nvSpPr>
        <p:spPr>
          <a:xfrm>
            <a:off x="3547217" y="4683095"/>
            <a:ext cx="2161374" cy="1723549"/>
          </a:xfrm>
          <a:prstGeom prst="rect">
            <a:avLst/>
          </a:prstGeom>
          <a:noFill/>
        </p:spPr>
        <p:txBody>
          <a:bodyPr wrap="square" rtlCol="0">
            <a:spAutoFit/>
          </a:bodyPr>
          <a:lstStyle/>
          <a:p>
            <a:r>
              <a:rPr lang="en-US" dirty="0"/>
              <a:t>Olivia Wernick, Trust Inclusion Lead</a:t>
            </a:r>
          </a:p>
          <a:p>
            <a:endParaRPr lang="en-US" dirty="0"/>
          </a:p>
          <a:p>
            <a:endParaRPr lang="en-US" sz="1000" dirty="0"/>
          </a:p>
          <a:p>
            <a:endParaRPr lang="en-US" sz="1000" dirty="0"/>
          </a:p>
          <a:p>
            <a:r>
              <a:rPr lang="en-US" sz="1000" dirty="0"/>
              <a:t>owernick@learningpartners.org</a:t>
            </a:r>
            <a:endParaRPr lang="en-GB" sz="1000" dirty="0"/>
          </a:p>
        </p:txBody>
      </p:sp>
      <p:pic>
        <p:nvPicPr>
          <p:cNvPr id="8" name="Picture 7">
            <a:extLst>
              <a:ext uri="{FF2B5EF4-FFF2-40B4-BE49-F238E27FC236}">
                <a16:creationId xmlns:a16="http://schemas.microsoft.com/office/drawing/2014/main" id="{35B2F8B3-FEF2-8927-ECD5-8D477733EA60}"/>
              </a:ext>
            </a:extLst>
          </p:cNvPr>
          <p:cNvPicPr>
            <a:picLocks noChangeAspect="1"/>
          </p:cNvPicPr>
          <p:nvPr/>
        </p:nvPicPr>
        <p:blipFill>
          <a:blip r:embed="rId6"/>
          <a:stretch>
            <a:fillRect/>
          </a:stretch>
        </p:blipFill>
        <p:spPr>
          <a:xfrm>
            <a:off x="5982233" y="3024878"/>
            <a:ext cx="1930815" cy="1287210"/>
          </a:xfrm>
          <a:prstGeom prst="rect">
            <a:avLst/>
          </a:prstGeom>
        </p:spPr>
      </p:pic>
      <p:sp>
        <p:nvSpPr>
          <p:cNvPr id="9" name="TextBox 8">
            <a:extLst>
              <a:ext uri="{FF2B5EF4-FFF2-40B4-BE49-F238E27FC236}">
                <a16:creationId xmlns:a16="http://schemas.microsoft.com/office/drawing/2014/main" id="{6B42EF6E-5865-762C-961E-35810F04AD88}"/>
              </a:ext>
            </a:extLst>
          </p:cNvPr>
          <p:cNvSpPr txBox="1"/>
          <p:nvPr/>
        </p:nvSpPr>
        <p:spPr>
          <a:xfrm>
            <a:off x="5853869" y="4683095"/>
            <a:ext cx="2589375" cy="1638910"/>
          </a:xfrm>
          <a:prstGeom prst="rect">
            <a:avLst/>
          </a:prstGeom>
          <a:noFill/>
        </p:spPr>
        <p:txBody>
          <a:bodyPr wrap="square" rtlCol="0">
            <a:spAutoFit/>
          </a:bodyPr>
          <a:lstStyle/>
          <a:p>
            <a:r>
              <a:rPr lang="en-US" dirty="0"/>
              <a:t>Renata Joseph, Safeguarding Trustee</a:t>
            </a:r>
          </a:p>
          <a:p>
            <a:endParaRPr lang="en-US" dirty="0"/>
          </a:p>
          <a:p>
            <a:endParaRPr lang="en-US" dirty="0"/>
          </a:p>
          <a:p>
            <a:endParaRPr lang="en-US" dirty="0"/>
          </a:p>
          <a:p>
            <a:r>
              <a:rPr lang="en-US" sz="1050" dirty="0"/>
              <a:t>rjosephtrustee@learningpartners.org</a:t>
            </a:r>
            <a:endParaRPr lang="en-GB" sz="1050" dirty="0"/>
          </a:p>
        </p:txBody>
      </p:sp>
      <p:pic>
        <p:nvPicPr>
          <p:cNvPr id="10" name="Picture 9">
            <a:extLst>
              <a:ext uri="{FF2B5EF4-FFF2-40B4-BE49-F238E27FC236}">
                <a16:creationId xmlns:a16="http://schemas.microsoft.com/office/drawing/2014/main" id="{2D06E8B4-46E8-343D-5B34-34FAA3FC07EA}"/>
              </a:ext>
            </a:extLst>
          </p:cNvPr>
          <p:cNvPicPr>
            <a:picLocks noChangeAspect="1"/>
          </p:cNvPicPr>
          <p:nvPr/>
        </p:nvPicPr>
        <p:blipFill>
          <a:blip r:embed="rId7"/>
          <a:stretch>
            <a:fillRect/>
          </a:stretch>
        </p:blipFill>
        <p:spPr>
          <a:xfrm>
            <a:off x="8980940" y="2725574"/>
            <a:ext cx="1371600" cy="1714500"/>
          </a:xfrm>
          <a:prstGeom prst="rect">
            <a:avLst/>
          </a:prstGeom>
        </p:spPr>
      </p:pic>
      <p:sp>
        <p:nvSpPr>
          <p:cNvPr id="11" name="TextBox 10">
            <a:extLst>
              <a:ext uri="{FF2B5EF4-FFF2-40B4-BE49-F238E27FC236}">
                <a16:creationId xmlns:a16="http://schemas.microsoft.com/office/drawing/2014/main" id="{847BDBB8-B81A-4CBF-D912-F8F2A63E0DB7}"/>
              </a:ext>
            </a:extLst>
          </p:cNvPr>
          <p:cNvSpPr txBox="1"/>
          <p:nvPr/>
        </p:nvSpPr>
        <p:spPr>
          <a:xfrm>
            <a:off x="8750893" y="4683095"/>
            <a:ext cx="2439846" cy="1646605"/>
          </a:xfrm>
          <a:prstGeom prst="rect">
            <a:avLst/>
          </a:prstGeom>
          <a:noFill/>
        </p:spPr>
        <p:txBody>
          <a:bodyPr wrap="square" rtlCol="0">
            <a:spAutoFit/>
          </a:bodyPr>
          <a:lstStyle/>
          <a:p>
            <a:r>
              <a:rPr lang="en-US" dirty="0"/>
              <a:t>Jack Mayhew, Trust CEO</a:t>
            </a:r>
          </a:p>
          <a:p>
            <a:endParaRPr lang="en-US" dirty="0"/>
          </a:p>
          <a:p>
            <a:endParaRPr lang="en-US" dirty="0"/>
          </a:p>
          <a:p>
            <a:endParaRPr lang="en-US" dirty="0"/>
          </a:p>
          <a:p>
            <a:r>
              <a:rPr lang="en-US" sz="1100" dirty="0"/>
              <a:t>jmayhew@learningpartners.org</a:t>
            </a:r>
            <a:endParaRPr lang="en-GB" sz="1100" dirty="0"/>
          </a:p>
        </p:txBody>
      </p:sp>
      <p:pic>
        <p:nvPicPr>
          <p:cNvPr id="12" name="Picture 11">
            <a:extLst>
              <a:ext uri="{FF2B5EF4-FFF2-40B4-BE49-F238E27FC236}">
                <a16:creationId xmlns:a16="http://schemas.microsoft.com/office/drawing/2014/main" id="{C04EB56F-3187-5E9A-CEAF-78229CA5ECD6}"/>
              </a:ext>
            </a:extLst>
          </p:cNvPr>
          <p:cNvPicPr>
            <a:picLocks noChangeAspect="1"/>
          </p:cNvPicPr>
          <p:nvPr/>
        </p:nvPicPr>
        <p:blipFill>
          <a:blip r:embed="rId8"/>
          <a:stretch>
            <a:fillRect/>
          </a:stretch>
        </p:blipFill>
        <p:spPr>
          <a:xfrm>
            <a:off x="10352540" y="1063416"/>
            <a:ext cx="841321" cy="475529"/>
          </a:xfrm>
          <a:prstGeom prst="rect">
            <a:avLst/>
          </a:prstGeom>
        </p:spPr>
      </p:pic>
      <p:pic>
        <p:nvPicPr>
          <p:cNvPr id="15" name="Audio 14">
            <a:hlinkClick r:id="" action="ppaction://media"/>
            <a:extLst>
              <a:ext uri="{FF2B5EF4-FFF2-40B4-BE49-F238E27FC236}">
                <a16:creationId xmlns:a16="http://schemas.microsoft.com/office/drawing/2014/main" id="{EE4535B4-EE89-4F15-8BF1-1EF89BCD31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469688" y="2915141"/>
            <a:ext cx="2057400" cy="2057400"/>
          </a:xfrm>
          <a:prstGeom prst="ellipse">
            <a:avLst/>
          </a:prstGeom>
        </p:spPr>
      </p:pic>
    </p:spTree>
    <p:extLst>
      <p:ext uri="{BB962C8B-B14F-4D97-AF65-F5344CB8AC3E}">
        <p14:creationId xmlns:p14="http://schemas.microsoft.com/office/powerpoint/2010/main" val="2357078610"/>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spd="slow" advTm="1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2F3C-E446-7799-DEE7-6637BE95643C}"/>
              </a:ext>
            </a:extLst>
          </p:cNvPr>
          <p:cNvSpPr>
            <a:spLocks noGrp="1"/>
          </p:cNvSpPr>
          <p:nvPr>
            <p:ph type="title"/>
          </p:nvPr>
        </p:nvSpPr>
        <p:spPr/>
        <p:txBody>
          <a:bodyPr/>
          <a:lstStyle/>
          <a:p>
            <a:r>
              <a:rPr lang="en-US" dirty="0"/>
              <a:t>5 Principles For Safeguarding and Inclusion</a:t>
            </a:r>
            <a:endParaRPr lang="en-GB" dirty="0"/>
          </a:p>
        </p:txBody>
      </p:sp>
      <p:sp>
        <p:nvSpPr>
          <p:cNvPr id="3" name="Slide Number Placeholder 2">
            <a:extLst>
              <a:ext uri="{FF2B5EF4-FFF2-40B4-BE49-F238E27FC236}">
                <a16:creationId xmlns:a16="http://schemas.microsoft.com/office/drawing/2014/main" id="{A175BD26-CC9A-D7B9-55DD-4CEF037C1FE5}"/>
              </a:ext>
            </a:extLst>
          </p:cNvPr>
          <p:cNvSpPr>
            <a:spLocks noGrp="1"/>
          </p:cNvSpPr>
          <p:nvPr>
            <p:ph type="sldNum" sz="quarter" idx="12"/>
          </p:nvPr>
        </p:nvSpPr>
        <p:spPr/>
        <p:txBody>
          <a:bodyPr/>
          <a:lstStyle/>
          <a:p>
            <a:pPr rtl="0"/>
            <a:fld id="{9FF96B15-8338-45D5-A943-561235072D66}" type="slidenum">
              <a:rPr lang="en-GB" noProof="0" smtClean="0"/>
              <a:t>23</a:t>
            </a:fld>
            <a:endParaRPr lang="en-GB" noProof="0" dirty="0"/>
          </a:p>
        </p:txBody>
      </p:sp>
      <p:pic>
        <p:nvPicPr>
          <p:cNvPr id="5" name="Picture 4">
            <a:extLst>
              <a:ext uri="{FF2B5EF4-FFF2-40B4-BE49-F238E27FC236}">
                <a16:creationId xmlns:a16="http://schemas.microsoft.com/office/drawing/2014/main" id="{EBC255E1-66B1-89CA-84D4-4DE487C7E3C7}"/>
              </a:ext>
            </a:extLst>
          </p:cNvPr>
          <p:cNvPicPr>
            <a:picLocks noChangeAspect="1"/>
          </p:cNvPicPr>
          <p:nvPr/>
        </p:nvPicPr>
        <p:blipFill>
          <a:blip r:embed="rId4"/>
          <a:srcRect l="16484" t="35457" r="66849" b="31399"/>
          <a:stretch>
            <a:fillRect/>
          </a:stretch>
        </p:blipFill>
        <p:spPr>
          <a:xfrm>
            <a:off x="5229223" y="2667000"/>
            <a:ext cx="6471229" cy="3619500"/>
          </a:xfrm>
          <a:prstGeom prst="rect">
            <a:avLst/>
          </a:prstGeom>
        </p:spPr>
      </p:pic>
      <p:sp>
        <p:nvSpPr>
          <p:cNvPr id="6" name="TextBox 5">
            <a:extLst>
              <a:ext uri="{FF2B5EF4-FFF2-40B4-BE49-F238E27FC236}">
                <a16:creationId xmlns:a16="http://schemas.microsoft.com/office/drawing/2014/main" id="{E6B838F5-DBAC-8D52-D96B-ADC173542CDB}"/>
              </a:ext>
            </a:extLst>
          </p:cNvPr>
          <p:cNvSpPr txBox="1"/>
          <p:nvPr/>
        </p:nvSpPr>
        <p:spPr>
          <a:xfrm>
            <a:off x="377217" y="2461901"/>
            <a:ext cx="3843338" cy="4278094"/>
          </a:xfrm>
          <a:prstGeom prst="rect">
            <a:avLst/>
          </a:prstGeom>
          <a:noFill/>
        </p:spPr>
        <p:txBody>
          <a:bodyPr wrap="square" rtlCol="0">
            <a:spAutoFit/>
          </a:bodyPr>
          <a:lstStyle/>
          <a:p>
            <a:r>
              <a:rPr lang="en-US" sz="1600" dirty="0"/>
              <a:t>Evidence shows that these 5 principles have high success rates with regards to safeguarding and inclusion, and particularly in the reduction of violence.</a:t>
            </a:r>
          </a:p>
          <a:p>
            <a:endParaRPr lang="en-US" sz="1600" dirty="0"/>
          </a:p>
          <a:p>
            <a:r>
              <a:rPr lang="en-US" sz="1600" dirty="0"/>
              <a:t>It’s a good reminder of the importance of using evidence-based strategies in our work with children. </a:t>
            </a:r>
          </a:p>
          <a:p>
            <a:endParaRPr lang="en-US" sz="1600" dirty="0"/>
          </a:p>
          <a:p>
            <a:r>
              <a:rPr lang="en-US" sz="1600" dirty="0"/>
              <a:t>Some strategies, such as police visits to schools, have little evidence of effectiveness.</a:t>
            </a:r>
          </a:p>
          <a:p>
            <a:endParaRPr lang="en-US" sz="1600" dirty="0"/>
          </a:p>
          <a:p>
            <a:r>
              <a:rPr lang="en-US" sz="1600" dirty="0"/>
              <a:t>(Confederation of School Trusts, 2025)</a:t>
            </a:r>
            <a:endParaRPr lang="en-GB" sz="1600" dirty="0"/>
          </a:p>
        </p:txBody>
      </p:sp>
      <p:pic>
        <p:nvPicPr>
          <p:cNvPr id="10" name="Graphic 9" descr="Arrow Right outline">
            <a:extLst>
              <a:ext uri="{FF2B5EF4-FFF2-40B4-BE49-F238E27FC236}">
                <a16:creationId xmlns:a16="http://schemas.microsoft.com/office/drawing/2014/main" id="{02FF8CF5-5B3E-ED29-CADE-92B6D5A8FF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3355" y="2514600"/>
            <a:ext cx="914400" cy="914400"/>
          </a:xfrm>
          <a:prstGeom prst="rect">
            <a:avLst/>
          </a:prstGeom>
        </p:spPr>
      </p:pic>
      <p:pic>
        <p:nvPicPr>
          <p:cNvPr id="4" name="Picture 3">
            <a:extLst>
              <a:ext uri="{FF2B5EF4-FFF2-40B4-BE49-F238E27FC236}">
                <a16:creationId xmlns:a16="http://schemas.microsoft.com/office/drawing/2014/main" id="{930D2B60-882C-6CA8-08D7-E705F1DE6553}"/>
              </a:ext>
            </a:extLst>
          </p:cNvPr>
          <p:cNvPicPr>
            <a:picLocks noChangeAspect="1"/>
          </p:cNvPicPr>
          <p:nvPr/>
        </p:nvPicPr>
        <p:blipFill>
          <a:blip r:embed="rId7"/>
          <a:stretch>
            <a:fillRect/>
          </a:stretch>
        </p:blipFill>
        <p:spPr>
          <a:xfrm>
            <a:off x="10349418" y="1063416"/>
            <a:ext cx="841321" cy="475529"/>
          </a:xfrm>
          <a:prstGeom prst="rect">
            <a:avLst/>
          </a:prstGeom>
        </p:spPr>
      </p:pic>
      <p:pic>
        <p:nvPicPr>
          <p:cNvPr id="9" name="Audio 8">
            <a:hlinkClick r:id="" action="ppaction://media"/>
            <a:extLst>
              <a:ext uri="{FF2B5EF4-FFF2-40B4-BE49-F238E27FC236}">
                <a16:creationId xmlns:a16="http://schemas.microsoft.com/office/drawing/2014/main" id="{03302A29-9C03-BF3B-D8BC-FF50890E750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770078" y="1371600"/>
            <a:ext cx="2057400" cy="2057400"/>
          </a:xfrm>
          <a:prstGeom prst="ellipse">
            <a:avLst/>
          </a:prstGeom>
        </p:spPr>
      </p:pic>
    </p:spTree>
    <p:extLst>
      <p:ext uri="{BB962C8B-B14F-4D97-AF65-F5344CB8AC3E}">
        <p14:creationId xmlns:p14="http://schemas.microsoft.com/office/powerpoint/2010/main" val="2676451552"/>
      </p:ext>
    </p:extLst>
  </p:cSld>
  <p:clrMapOvr>
    <a:masterClrMapping/>
  </p:clrMapOvr>
  <mc:AlternateContent xmlns:mc="http://schemas.openxmlformats.org/markup-compatibility/2006" xmlns:p14="http://schemas.microsoft.com/office/powerpoint/2010/main">
    <mc:Choice Requires="p14">
      <p:transition spd="slow" p14:dur="2000" advTm="40653"/>
    </mc:Choice>
    <mc:Fallback xmlns="">
      <p:transition spd="slow" advTm="4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36EB-E039-DD7A-F827-B64FBF16702C}"/>
              </a:ext>
            </a:extLst>
          </p:cNvPr>
          <p:cNvSpPr>
            <a:spLocks noGrp="1"/>
          </p:cNvSpPr>
          <p:nvPr>
            <p:ph type="title"/>
          </p:nvPr>
        </p:nvSpPr>
        <p:spPr/>
        <p:txBody>
          <a:bodyPr/>
          <a:lstStyle/>
          <a:p>
            <a:r>
              <a:rPr lang="en-US" dirty="0"/>
              <a:t>Dealing with a disclosure</a:t>
            </a:r>
            <a:endParaRPr lang="en-GB" dirty="0"/>
          </a:p>
        </p:txBody>
      </p:sp>
      <p:sp>
        <p:nvSpPr>
          <p:cNvPr id="3" name="Slide Number Placeholder 2">
            <a:extLst>
              <a:ext uri="{FF2B5EF4-FFF2-40B4-BE49-F238E27FC236}">
                <a16:creationId xmlns:a16="http://schemas.microsoft.com/office/drawing/2014/main" id="{172E0F01-64D3-6D1D-B4C8-6D6C7612CD40}"/>
              </a:ext>
            </a:extLst>
          </p:cNvPr>
          <p:cNvSpPr>
            <a:spLocks noGrp="1"/>
          </p:cNvSpPr>
          <p:nvPr>
            <p:ph type="sldNum" sz="quarter" idx="12"/>
          </p:nvPr>
        </p:nvSpPr>
        <p:spPr/>
        <p:txBody>
          <a:bodyPr/>
          <a:lstStyle/>
          <a:p>
            <a:pPr rtl="0"/>
            <a:fld id="{9FF96B15-8338-45D5-A943-561235072D66}" type="slidenum">
              <a:rPr lang="en-GB" noProof="0" smtClean="0"/>
              <a:t>24</a:t>
            </a:fld>
            <a:endParaRPr lang="en-GB" noProof="0" dirty="0"/>
          </a:p>
        </p:txBody>
      </p:sp>
      <p:sp>
        <p:nvSpPr>
          <p:cNvPr id="4" name="TextBox 3">
            <a:extLst>
              <a:ext uri="{FF2B5EF4-FFF2-40B4-BE49-F238E27FC236}">
                <a16:creationId xmlns:a16="http://schemas.microsoft.com/office/drawing/2014/main" id="{95369DCD-1AA8-FB8E-8610-AB99A69FC59B}"/>
              </a:ext>
            </a:extLst>
          </p:cNvPr>
          <p:cNvSpPr txBox="1"/>
          <p:nvPr/>
        </p:nvSpPr>
        <p:spPr>
          <a:xfrm>
            <a:off x="461473" y="2307364"/>
            <a:ext cx="11254811" cy="4247317"/>
          </a:xfrm>
          <a:prstGeom prst="rect">
            <a:avLst/>
          </a:prstGeom>
          <a:noFill/>
        </p:spPr>
        <p:txBody>
          <a:bodyPr wrap="square" rtlCol="0">
            <a:spAutoFit/>
          </a:bodyPr>
          <a:lstStyle/>
          <a:p>
            <a:r>
              <a:rPr lang="en-US" sz="1500" dirty="0"/>
              <a:t>Children and young people may disclose abuse in a variety of ways, including:</a:t>
            </a:r>
          </a:p>
          <a:p>
            <a:pPr marL="285750" indent="-285750">
              <a:buFont typeface="Arial" panose="020B0604020202020204" pitchFamily="34" charset="0"/>
              <a:buChar char="•"/>
            </a:pPr>
            <a:r>
              <a:rPr lang="en-US" sz="1500" b="1" dirty="0"/>
              <a:t>Directly </a:t>
            </a:r>
            <a:r>
              <a:rPr lang="en-US" sz="1500" dirty="0"/>
              <a:t>– making specific verbal statements about what’s happened to them</a:t>
            </a:r>
          </a:p>
          <a:p>
            <a:pPr marL="285750" indent="-285750">
              <a:buFont typeface="Arial" panose="020B0604020202020204" pitchFamily="34" charset="0"/>
              <a:buChar char="•"/>
            </a:pPr>
            <a:r>
              <a:rPr lang="en-US" sz="1500" b="1" dirty="0"/>
              <a:t>Indirectly </a:t>
            </a:r>
            <a:r>
              <a:rPr lang="en-US" sz="1500" dirty="0"/>
              <a:t>– making ambiguous verbal statements which suggest something is wrong</a:t>
            </a:r>
          </a:p>
          <a:p>
            <a:pPr marL="285750" indent="-285750">
              <a:buFont typeface="Arial" panose="020B0604020202020204" pitchFamily="34" charset="0"/>
              <a:buChar char="•"/>
            </a:pPr>
            <a:r>
              <a:rPr lang="en-US" sz="1500" b="1" dirty="0"/>
              <a:t>Behaviourally</a:t>
            </a:r>
            <a:r>
              <a:rPr lang="en-US" sz="1500" dirty="0"/>
              <a:t> – displaying behaviour that signals something is wrong (this may or may not be deliberate)</a:t>
            </a:r>
          </a:p>
          <a:p>
            <a:pPr marL="285750" indent="-285750">
              <a:buFont typeface="Arial" panose="020B0604020202020204" pitchFamily="34" charset="0"/>
              <a:buChar char="•"/>
            </a:pPr>
            <a:r>
              <a:rPr lang="en-US" sz="1500" b="1" dirty="0"/>
              <a:t>Non-verbally</a:t>
            </a:r>
            <a:r>
              <a:rPr lang="en-US" sz="1500" dirty="0"/>
              <a:t> – writing letters, drawing pictures or trying to communicate in other ways.</a:t>
            </a:r>
          </a:p>
          <a:p>
            <a:endParaRPr lang="en-US" sz="1500" dirty="0"/>
          </a:p>
          <a:p>
            <a:endParaRPr lang="en-US" sz="1500" dirty="0"/>
          </a:p>
          <a:p>
            <a:endParaRPr lang="en-US" sz="1500" dirty="0"/>
          </a:p>
          <a:p>
            <a:r>
              <a:rPr lang="en-US" sz="1500" dirty="0"/>
              <a:t>How to respond to disclosures:</a:t>
            </a:r>
          </a:p>
          <a:p>
            <a:pPr marL="285750" indent="-285750">
              <a:buFont typeface="Arial" panose="020B0604020202020204" pitchFamily="34" charset="0"/>
              <a:buChar char="•"/>
            </a:pPr>
            <a:r>
              <a:rPr lang="en-US" sz="1500" b="1" dirty="0"/>
              <a:t>Show you care, help them open up </a:t>
            </a:r>
            <a:r>
              <a:rPr lang="en-US" sz="1500" dirty="0"/>
              <a:t>- Give your full attention to the child and keep body language open and encouraging. Be compassionate, understanding and reassure them their feelings are important</a:t>
            </a:r>
          </a:p>
          <a:p>
            <a:pPr marL="285750" indent="-285750">
              <a:buFont typeface="Arial" panose="020B0604020202020204" pitchFamily="34" charset="0"/>
              <a:buChar char="•"/>
            </a:pPr>
            <a:r>
              <a:rPr lang="en-US" sz="1500" b="1" dirty="0"/>
              <a:t>Take your time, slow down </a:t>
            </a:r>
            <a:r>
              <a:rPr lang="en-US" sz="1500" dirty="0"/>
              <a:t>- Respect pauses and don’t interrupt the child – let them go at their own pace. Remember that it may take several conversations for them to share what’s happened to them</a:t>
            </a:r>
          </a:p>
          <a:p>
            <a:pPr marL="285750" indent="-285750">
              <a:buFont typeface="Arial" panose="020B0604020202020204" pitchFamily="34" charset="0"/>
              <a:buChar char="•"/>
            </a:pPr>
            <a:r>
              <a:rPr lang="en-US" sz="1500" b="1" dirty="0"/>
              <a:t>Show you understand, reflect back </a:t>
            </a:r>
            <a:r>
              <a:rPr lang="en-US" sz="1500" dirty="0"/>
              <a:t>- Make it clear you’re interested in what the child is telling you. Reflect back what they’ve said to check your understanding – and use their language to show it’s their experience</a:t>
            </a:r>
          </a:p>
          <a:p>
            <a:pPr marL="285750" indent="-285750">
              <a:buFont typeface="Arial" panose="020B0604020202020204" pitchFamily="34" charset="0"/>
              <a:buChar char="•"/>
            </a:pPr>
            <a:r>
              <a:rPr lang="en-US" sz="1500" b="1" dirty="0"/>
              <a:t>Don’t promise that you won’t tell anybody else what they’ve disclosed</a:t>
            </a:r>
            <a:r>
              <a:rPr lang="en-US" sz="1500" dirty="0"/>
              <a:t> – this isn’t a promise you’re able to keep</a:t>
            </a:r>
          </a:p>
          <a:p>
            <a:endParaRPr lang="en-US" sz="1500" dirty="0"/>
          </a:p>
          <a:p>
            <a:r>
              <a:rPr lang="en-US" sz="1500" dirty="0"/>
              <a:t>(NSPCC, 2025)</a:t>
            </a:r>
            <a:endParaRPr lang="en-GB" sz="1500" dirty="0"/>
          </a:p>
        </p:txBody>
      </p:sp>
      <p:pic>
        <p:nvPicPr>
          <p:cNvPr id="6" name="Graphic 5" descr="Chat outline">
            <a:extLst>
              <a:ext uri="{FF2B5EF4-FFF2-40B4-BE49-F238E27FC236}">
                <a16:creationId xmlns:a16="http://schemas.microsoft.com/office/drawing/2014/main" id="{B3C488A5-BCAE-7E55-9DEC-0CEA26DDF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2540" y="3202537"/>
            <a:ext cx="914400" cy="914400"/>
          </a:xfrm>
          <a:prstGeom prst="rect">
            <a:avLst/>
          </a:prstGeom>
        </p:spPr>
      </p:pic>
      <p:pic>
        <p:nvPicPr>
          <p:cNvPr id="8" name="Graphic 7" descr="Care outline">
            <a:extLst>
              <a:ext uri="{FF2B5EF4-FFF2-40B4-BE49-F238E27FC236}">
                <a16:creationId xmlns:a16="http://schemas.microsoft.com/office/drawing/2014/main" id="{6F43168E-7E11-3090-E0DA-8CAAC9B751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3594" y="3429000"/>
            <a:ext cx="914400" cy="914400"/>
          </a:xfrm>
          <a:prstGeom prst="rect">
            <a:avLst/>
          </a:prstGeom>
        </p:spPr>
      </p:pic>
      <p:pic>
        <p:nvPicPr>
          <p:cNvPr id="5" name="Picture 4">
            <a:extLst>
              <a:ext uri="{FF2B5EF4-FFF2-40B4-BE49-F238E27FC236}">
                <a16:creationId xmlns:a16="http://schemas.microsoft.com/office/drawing/2014/main" id="{4BC1C74C-FB2A-360D-AAF3-994BB580584F}"/>
              </a:ext>
            </a:extLst>
          </p:cNvPr>
          <p:cNvPicPr>
            <a:picLocks noChangeAspect="1"/>
          </p:cNvPicPr>
          <p:nvPr/>
        </p:nvPicPr>
        <p:blipFill>
          <a:blip r:embed="rId8"/>
          <a:stretch>
            <a:fillRect/>
          </a:stretch>
        </p:blipFill>
        <p:spPr>
          <a:xfrm>
            <a:off x="10352540" y="1063416"/>
            <a:ext cx="841321" cy="475529"/>
          </a:xfrm>
          <a:prstGeom prst="rect">
            <a:avLst/>
          </a:prstGeom>
        </p:spPr>
      </p:pic>
      <p:pic>
        <p:nvPicPr>
          <p:cNvPr id="10" name="Audio 9">
            <a:hlinkClick r:id="" action="ppaction://media"/>
            <a:extLst>
              <a:ext uri="{FF2B5EF4-FFF2-40B4-BE49-F238E27FC236}">
                <a16:creationId xmlns:a16="http://schemas.microsoft.com/office/drawing/2014/main" id="{40C462A5-809A-B2D4-A94F-BCF0F631C0E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582143" y="2983508"/>
            <a:ext cx="2057400" cy="2057400"/>
          </a:xfrm>
          <a:prstGeom prst="ellipse">
            <a:avLst/>
          </a:prstGeom>
        </p:spPr>
      </p:pic>
    </p:spTree>
    <p:extLst>
      <p:ext uri="{BB962C8B-B14F-4D97-AF65-F5344CB8AC3E}">
        <p14:creationId xmlns:p14="http://schemas.microsoft.com/office/powerpoint/2010/main" val="510103766"/>
      </p:ext>
    </p:extLst>
  </p:cSld>
  <p:clrMapOvr>
    <a:masterClrMapping/>
  </p:clrMapOvr>
  <mc:AlternateContent xmlns:mc="http://schemas.openxmlformats.org/markup-compatibility/2006" xmlns:p14="http://schemas.microsoft.com/office/powerpoint/2010/main">
    <mc:Choice Requires="p14">
      <p:transition spd="slow" p14:dur="2000" advTm="76610"/>
    </mc:Choice>
    <mc:Fallback xmlns="">
      <p:transition spd="slow" advTm="7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8495-45E3-A27B-64E2-25AD06263755}"/>
              </a:ext>
            </a:extLst>
          </p:cNvPr>
          <p:cNvSpPr>
            <a:spLocks noGrp="1"/>
          </p:cNvSpPr>
          <p:nvPr>
            <p:ph type="title"/>
          </p:nvPr>
        </p:nvSpPr>
        <p:spPr/>
        <p:txBody>
          <a:bodyPr/>
          <a:lstStyle/>
          <a:p>
            <a:r>
              <a:rPr lang="en-US" dirty="0"/>
              <a:t>Dealing with a disclosure</a:t>
            </a:r>
            <a:endParaRPr lang="en-GB" dirty="0"/>
          </a:p>
        </p:txBody>
      </p:sp>
      <p:sp>
        <p:nvSpPr>
          <p:cNvPr id="3" name="Slide Number Placeholder 2">
            <a:extLst>
              <a:ext uri="{FF2B5EF4-FFF2-40B4-BE49-F238E27FC236}">
                <a16:creationId xmlns:a16="http://schemas.microsoft.com/office/drawing/2014/main" id="{3EB756AB-33C2-46B8-163B-4AAC38567929}"/>
              </a:ext>
            </a:extLst>
          </p:cNvPr>
          <p:cNvSpPr>
            <a:spLocks noGrp="1"/>
          </p:cNvSpPr>
          <p:nvPr>
            <p:ph type="sldNum" sz="quarter" idx="12"/>
          </p:nvPr>
        </p:nvSpPr>
        <p:spPr/>
        <p:txBody>
          <a:bodyPr/>
          <a:lstStyle/>
          <a:p>
            <a:pPr rtl="0"/>
            <a:fld id="{9FF96B15-8338-45D5-A943-561235072D66}" type="slidenum">
              <a:rPr lang="en-GB" noProof="0" smtClean="0"/>
              <a:t>25</a:t>
            </a:fld>
            <a:endParaRPr lang="en-GB" noProof="0" dirty="0"/>
          </a:p>
        </p:txBody>
      </p:sp>
      <p:pic>
        <p:nvPicPr>
          <p:cNvPr id="4" name="Online Media 3" title="Responding to a Child's Disclosure of Abuse | NSPCC Learning">
            <a:hlinkClick r:id="" action="ppaction://media"/>
            <a:extLst>
              <a:ext uri="{FF2B5EF4-FFF2-40B4-BE49-F238E27FC236}">
                <a16:creationId xmlns:a16="http://schemas.microsoft.com/office/drawing/2014/main" id="{A634C6ED-5463-12D2-F0EB-4C0A2731627D}"/>
              </a:ext>
            </a:extLst>
          </p:cNvPr>
          <p:cNvPicPr>
            <a:picLocks noRot="1" noChangeAspect="1"/>
          </p:cNvPicPr>
          <p:nvPr>
            <a:videoFile r:link="rId1"/>
          </p:nvPr>
        </p:nvPicPr>
        <p:blipFill>
          <a:blip r:embed="rId5"/>
          <a:stretch>
            <a:fillRect/>
          </a:stretch>
        </p:blipFill>
        <p:spPr>
          <a:xfrm>
            <a:off x="2380676" y="2371725"/>
            <a:ext cx="7535690" cy="4257675"/>
          </a:xfrm>
          <a:prstGeom prst="rect">
            <a:avLst/>
          </a:prstGeom>
        </p:spPr>
      </p:pic>
      <p:pic>
        <p:nvPicPr>
          <p:cNvPr id="5" name="Picture 4">
            <a:extLst>
              <a:ext uri="{FF2B5EF4-FFF2-40B4-BE49-F238E27FC236}">
                <a16:creationId xmlns:a16="http://schemas.microsoft.com/office/drawing/2014/main" id="{3AF0734A-7BC8-3D71-319A-B1F69178BBAA}"/>
              </a:ext>
            </a:extLst>
          </p:cNvPr>
          <p:cNvPicPr>
            <a:picLocks noChangeAspect="1"/>
          </p:cNvPicPr>
          <p:nvPr/>
        </p:nvPicPr>
        <p:blipFill>
          <a:blip r:embed="rId6"/>
          <a:stretch>
            <a:fillRect/>
          </a:stretch>
        </p:blipFill>
        <p:spPr>
          <a:xfrm>
            <a:off x="10352540" y="1063416"/>
            <a:ext cx="841321" cy="475529"/>
          </a:xfrm>
          <a:prstGeom prst="rect">
            <a:avLst/>
          </a:prstGeom>
        </p:spPr>
      </p:pic>
      <p:pic>
        <p:nvPicPr>
          <p:cNvPr id="8" name="Audio 7">
            <a:hlinkClick r:id="" action="ppaction://media"/>
            <a:extLst>
              <a:ext uri="{FF2B5EF4-FFF2-40B4-BE49-F238E27FC236}">
                <a16:creationId xmlns:a16="http://schemas.microsoft.com/office/drawing/2014/main" id="{FB60E203-95C6-BB93-0FC3-62F528879CF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283040" y="3000599"/>
            <a:ext cx="2057400" cy="2057400"/>
          </a:xfrm>
          <a:prstGeom prst="ellipse">
            <a:avLst/>
          </a:prstGeom>
        </p:spPr>
      </p:pic>
    </p:spTree>
    <p:extLst>
      <p:ext uri="{BB962C8B-B14F-4D97-AF65-F5344CB8AC3E}">
        <p14:creationId xmlns:p14="http://schemas.microsoft.com/office/powerpoint/2010/main" val="3660999144"/>
      </p:ext>
    </p:extLst>
  </p:cSld>
  <p:clrMapOvr>
    <a:masterClrMapping/>
  </p:clrMapOvr>
  <mc:AlternateContent xmlns:mc="http://schemas.openxmlformats.org/markup-compatibility/2006" xmlns:p14="http://schemas.microsoft.com/office/powerpoint/2010/main">
    <mc:Choice Requires="p14">
      <p:transition spd="slow" p14:dur="2000" advTm="7598"/>
    </mc:Choice>
    <mc:Fallback xmlns="">
      <p:transition spd="slow" advTm="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CCE4-02B4-4CEC-97FB-C8F0F36CA0F3}"/>
              </a:ext>
            </a:extLst>
          </p:cNvPr>
          <p:cNvSpPr>
            <a:spLocks noGrp="1"/>
          </p:cNvSpPr>
          <p:nvPr>
            <p:ph type="title"/>
          </p:nvPr>
        </p:nvSpPr>
        <p:spPr/>
        <p:txBody>
          <a:bodyPr/>
          <a:lstStyle/>
          <a:p>
            <a:r>
              <a:rPr lang="en-US" dirty="0"/>
              <a:t>Recording concerns</a:t>
            </a:r>
            <a:endParaRPr lang="en-GB" dirty="0"/>
          </a:p>
        </p:txBody>
      </p:sp>
      <p:sp>
        <p:nvSpPr>
          <p:cNvPr id="3" name="Slide Number Placeholder 2">
            <a:extLst>
              <a:ext uri="{FF2B5EF4-FFF2-40B4-BE49-F238E27FC236}">
                <a16:creationId xmlns:a16="http://schemas.microsoft.com/office/drawing/2014/main" id="{14179C03-8024-F8D0-C156-30F6ABC74C29}"/>
              </a:ext>
            </a:extLst>
          </p:cNvPr>
          <p:cNvSpPr>
            <a:spLocks noGrp="1"/>
          </p:cNvSpPr>
          <p:nvPr>
            <p:ph type="sldNum" sz="quarter" idx="12"/>
          </p:nvPr>
        </p:nvSpPr>
        <p:spPr/>
        <p:txBody>
          <a:bodyPr/>
          <a:lstStyle/>
          <a:p>
            <a:pPr rtl="0"/>
            <a:fld id="{9FF96B15-8338-45D5-A943-561235072D66}" type="slidenum">
              <a:rPr lang="en-GB" noProof="0" smtClean="0"/>
              <a:t>26</a:t>
            </a:fld>
            <a:endParaRPr lang="en-GB" noProof="0" dirty="0"/>
          </a:p>
        </p:txBody>
      </p:sp>
      <p:sp>
        <p:nvSpPr>
          <p:cNvPr id="4" name="TextBox 3">
            <a:extLst>
              <a:ext uri="{FF2B5EF4-FFF2-40B4-BE49-F238E27FC236}">
                <a16:creationId xmlns:a16="http://schemas.microsoft.com/office/drawing/2014/main" id="{44C9CFC0-772C-EB12-49DB-400953DEA7E6}"/>
              </a:ext>
            </a:extLst>
          </p:cNvPr>
          <p:cNvSpPr txBox="1"/>
          <p:nvPr/>
        </p:nvSpPr>
        <p:spPr>
          <a:xfrm>
            <a:off x="455775" y="2341547"/>
            <a:ext cx="11280449" cy="4016484"/>
          </a:xfrm>
          <a:prstGeom prst="rect">
            <a:avLst/>
          </a:prstGeom>
          <a:noFill/>
        </p:spPr>
        <p:txBody>
          <a:bodyPr wrap="square" rtlCol="0">
            <a:spAutoFit/>
          </a:bodyPr>
          <a:lstStyle/>
          <a:p>
            <a:r>
              <a:rPr lang="en-US" sz="1700" dirty="0"/>
              <a:t>Safeguarding related incidents must always be recorded on CPOMS. More serious incidents should also be reported to the DSL as soon as possible.</a:t>
            </a:r>
          </a:p>
          <a:p>
            <a:endParaRPr lang="en-US" sz="1700" dirty="0"/>
          </a:p>
          <a:p>
            <a:pPr marL="285750" indent="-285750">
              <a:buFont typeface="Arial" panose="020B0604020202020204" pitchFamily="34" charset="0"/>
              <a:buChar char="•"/>
            </a:pPr>
            <a:r>
              <a:rPr lang="en-US" sz="1700" dirty="0"/>
              <a:t>Be mindful that incidents may seem minor or of little significance, but could be part of a much larger picture – if in doubt, log the incident regardless</a:t>
            </a:r>
          </a:p>
          <a:p>
            <a:pPr marL="285750" indent="-285750">
              <a:buFont typeface="Arial" panose="020B0604020202020204" pitchFamily="34" charset="0"/>
              <a:buChar char="•"/>
            </a:pPr>
            <a:r>
              <a:rPr lang="en-US" sz="1700" dirty="0"/>
              <a:t>Record the incident as soon as possible. Safeguarding should always take priority</a:t>
            </a:r>
          </a:p>
          <a:p>
            <a:pPr marL="285750" indent="-285750">
              <a:buFont typeface="Arial" panose="020B0604020202020204" pitchFamily="34" charset="0"/>
              <a:buChar char="•"/>
            </a:pPr>
            <a:r>
              <a:rPr lang="en-US" sz="1700" dirty="0"/>
              <a:t>Any paper records relating to the incident, for example a child’s drawing or writing, should be uploaded on to CPOMS and then securely stored by the DSL</a:t>
            </a:r>
          </a:p>
          <a:p>
            <a:pPr marL="285750" indent="-285750">
              <a:buFont typeface="Arial" panose="020B0604020202020204" pitchFamily="34" charset="0"/>
              <a:buChar char="•"/>
            </a:pPr>
            <a:r>
              <a:rPr lang="en-US" sz="1700" dirty="0"/>
              <a:t>Keep language factual, and not emotive </a:t>
            </a:r>
          </a:p>
          <a:p>
            <a:pPr marL="285750" indent="-285750">
              <a:buFont typeface="Arial" panose="020B0604020202020204" pitchFamily="34" charset="0"/>
              <a:buChar char="•"/>
            </a:pPr>
            <a:r>
              <a:rPr lang="en-US" sz="1700" dirty="0"/>
              <a:t>Give reasoning behind any actions undertaken</a:t>
            </a:r>
          </a:p>
          <a:p>
            <a:pPr marL="285750" indent="-285750">
              <a:buFont typeface="Arial" panose="020B0604020202020204" pitchFamily="34" charset="0"/>
              <a:buChar char="•"/>
            </a:pPr>
            <a:r>
              <a:rPr lang="en-US" sz="1700" dirty="0"/>
              <a:t>Ensure the recording is as clear and concise as possible </a:t>
            </a:r>
          </a:p>
          <a:p>
            <a:pPr marL="285750" indent="-285750">
              <a:buFont typeface="Arial" panose="020B0604020202020204" pitchFamily="34" charset="0"/>
              <a:buChar char="•"/>
            </a:pPr>
            <a:r>
              <a:rPr lang="en-US" sz="1700" dirty="0"/>
              <a:t>Ensure grammar and spelling is accurate – incident recordings may be passed on to other agencies or occasionally used within a court case </a:t>
            </a:r>
          </a:p>
          <a:p>
            <a:pPr marL="285750" indent="-285750">
              <a:buFont typeface="Arial" panose="020B0604020202020204" pitchFamily="34" charset="0"/>
              <a:buChar char="•"/>
            </a:pPr>
            <a:endParaRPr lang="en-US" sz="1600" dirty="0"/>
          </a:p>
          <a:p>
            <a:endParaRPr lang="en-GB" dirty="0"/>
          </a:p>
        </p:txBody>
      </p:sp>
      <p:pic>
        <p:nvPicPr>
          <p:cNvPr id="6" name="Graphic 5" descr="Laptop outline">
            <a:extLst>
              <a:ext uri="{FF2B5EF4-FFF2-40B4-BE49-F238E27FC236}">
                <a16:creationId xmlns:a16="http://schemas.microsoft.com/office/drawing/2014/main" id="{96D39968-C2DD-2C16-0B55-F9422126F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9134" y="5392392"/>
            <a:ext cx="1340795" cy="1340795"/>
          </a:xfrm>
          <a:prstGeom prst="rect">
            <a:avLst/>
          </a:prstGeom>
        </p:spPr>
      </p:pic>
      <p:pic>
        <p:nvPicPr>
          <p:cNvPr id="8" name="Graphic 7" descr="Document outline">
            <a:extLst>
              <a:ext uri="{FF2B5EF4-FFF2-40B4-BE49-F238E27FC236}">
                <a16:creationId xmlns:a16="http://schemas.microsoft.com/office/drawing/2014/main" id="{DAF91401-FD4F-D909-B84A-C574B82C18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4734" y="5605589"/>
            <a:ext cx="914400" cy="914400"/>
          </a:xfrm>
          <a:prstGeom prst="rect">
            <a:avLst/>
          </a:prstGeom>
        </p:spPr>
      </p:pic>
      <p:pic>
        <p:nvPicPr>
          <p:cNvPr id="5" name="Picture 4">
            <a:extLst>
              <a:ext uri="{FF2B5EF4-FFF2-40B4-BE49-F238E27FC236}">
                <a16:creationId xmlns:a16="http://schemas.microsoft.com/office/drawing/2014/main" id="{F0A877EC-5208-A768-A98D-385E263246B8}"/>
              </a:ext>
            </a:extLst>
          </p:cNvPr>
          <p:cNvPicPr>
            <a:picLocks noChangeAspect="1"/>
          </p:cNvPicPr>
          <p:nvPr/>
        </p:nvPicPr>
        <p:blipFill>
          <a:blip r:embed="rId8"/>
          <a:stretch>
            <a:fillRect/>
          </a:stretch>
        </p:blipFill>
        <p:spPr>
          <a:xfrm>
            <a:off x="10349418" y="1063416"/>
            <a:ext cx="841321" cy="475529"/>
          </a:xfrm>
          <a:prstGeom prst="rect">
            <a:avLst/>
          </a:prstGeom>
        </p:spPr>
      </p:pic>
      <p:pic>
        <p:nvPicPr>
          <p:cNvPr id="10" name="Audio 9">
            <a:hlinkClick r:id="" action="ppaction://media"/>
            <a:extLst>
              <a:ext uri="{FF2B5EF4-FFF2-40B4-BE49-F238E27FC236}">
                <a16:creationId xmlns:a16="http://schemas.microsoft.com/office/drawing/2014/main" id="{18D17C7D-CBE0-3447-5579-2640B702CF6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488139" y="2838270"/>
            <a:ext cx="2057400" cy="2057400"/>
          </a:xfrm>
          <a:prstGeom prst="ellipse">
            <a:avLst/>
          </a:prstGeom>
        </p:spPr>
      </p:pic>
    </p:spTree>
    <p:extLst>
      <p:ext uri="{BB962C8B-B14F-4D97-AF65-F5344CB8AC3E}">
        <p14:creationId xmlns:p14="http://schemas.microsoft.com/office/powerpoint/2010/main" val="2029837918"/>
      </p:ext>
    </p:extLst>
  </p:cSld>
  <p:clrMapOvr>
    <a:masterClrMapping/>
  </p:clrMapOvr>
  <mc:AlternateContent xmlns:mc="http://schemas.openxmlformats.org/markup-compatibility/2006" xmlns:p14="http://schemas.microsoft.com/office/powerpoint/2010/main">
    <mc:Choice Requires="p14">
      <p:transition spd="slow" p14:dur="2000" advTm="58022"/>
    </mc:Choice>
    <mc:Fallback xmlns="">
      <p:transition spd="slow" advTm="5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B3EC-B7FA-C8F5-78AD-5A8BD879AD8A}"/>
              </a:ext>
            </a:extLst>
          </p:cNvPr>
          <p:cNvSpPr>
            <a:spLocks noGrp="1"/>
          </p:cNvSpPr>
          <p:nvPr>
            <p:ph type="title"/>
          </p:nvPr>
        </p:nvSpPr>
        <p:spPr/>
        <p:txBody>
          <a:bodyPr/>
          <a:lstStyle/>
          <a:p>
            <a:r>
              <a:rPr lang="en-US" dirty="0"/>
              <a:t>Recording concerns</a:t>
            </a:r>
            <a:endParaRPr lang="en-GB" dirty="0"/>
          </a:p>
        </p:txBody>
      </p:sp>
      <p:sp>
        <p:nvSpPr>
          <p:cNvPr id="3" name="Slide Number Placeholder 2">
            <a:extLst>
              <a:ext uri="{FF2B5EF4-FFF2-40B4-BE49-F238E27FC236}">
                <a16:creationId xmlns:a16="http://schemas.microsoft.com/office/drawing/2014/main" id="{C70D8B99-762A-81A2-9064-87B1B91097A3}"/>
              </a:ext>
            </a:extLst>
          </p:cNvPr>
          <p:cNvSpPr>
            <a:spLocks noGrp="1"/>
          </p:cNvSpPr>
          <p:nvPr>
            <p:ph type="sldNum" sz="quarter" idx="12"/>
          </p:nvPr>
        </p:nvSpPr>
        <p:spPr/>
        <p:txBody>
          <a:bodyPr/>
          <a:lstStyle/>
          <a:p>
            <a:pPr rtl="0"/>
            <a:fld id="{9FF96B15-8338-45D5-A943-561235072D66}" type="slidenum">
              <a:rPr lang="en-GB" noProof="0" smtClean="0"/>
              <a:t>27</a:t>
            </a:fld>
            <a:endParaRPr lang="en-GB" noProof="0" dirty="0"/>
          </a:p>
        </p:txBody>
      </p:sp>
      <p:sp>
        <p:nvSpPr>
          <p:cNvPr id="4" name="TextBox 3">
            <a:extLst>
              <a:ext uri="{FF2B5EF4-FFF2-40B4-BE49-F238E27FC236}">
                <a16:creationId xmlns:a16="http://schemas.microsoft.com/office/drawing/2014/main" id="{13D8668D-C10F-2222-16B9-8D2E996A463F}"/>
              </a:ext>
            </a:extLst>
          </p:cNvPr>
          <p:cNvSpPr txBox="1"/>
          <p:nvPr/>
        </p:nvSpPr>
        <p:spPr>
          <a:xfrm>
            <a:off x="504202" y="2418460"/>
            <a:ext cx="11220628" cy="4862870"/>
          </a:xfrm>
          <a:prstGeom prst="rect">
            <a:avLst/>
          </a:prstGeom>
          <a:noFill/>
        </p:spPr>
        <p:txBody>
          <a:bodyPr wrap="square" rtlCol="0">
            <a:spAutoFit/>
          </a:bodyPr>
          <a:lstStyle/>
          <a:p>
            <a:r>
              <a:rPr lang="en-US" sz="1700" dirty="0"/>
              <a:t>Take a look at the following recording of an incident:</a:t>
            </a:r>
          </a:p>
          <a:p>
            <a:endParaRPr lang="en-US" sz="1700" i="1" dirty="0"/>
          </a:p>
          <a:p>
            <a:r>
              <a:rPr lang="en-US" sz="1700" i="1" dirty="0"/>
              <a:t>I couldn’t get Alice to do anything today and she kept putting her head on the table. She barely touched her lunch. She’s shouted at a few other children recently. I’m so worried something might be happening at home. I called her parents for a chat about her, but no one answered. </a:t>
            </a:r>
          </a:p>
          <a:p>
            <a:endParaRPr lang="en-US" sz="1700" dirty="0"/>
          </a:p>
          <a:p>
            <a:r>
              <a:rPr lang="en-US" sz="1700" dirty="0"/>
              <a:t>What changes would you make to this recording if you were writing it yourself?</a:t>
            </a:r>
          </a:p>
          <a:p>
            <a:endParaRPr lang="en-US" sz="1700" dirty="0"/>
          </a:p>
          <a:p>
            <a:r>
              <a:rPr lang="en-US" sz="1700" dirty="0"/>
              <a:t>Should you need </a:t>
            </a:r>
            <a:r>
              <a:rPr lang="en-US" sz="1700" b="1" dirty="0"/>
              <a:t>support with CPOMS</a:t>
            </a:r>
            <a:r>
              <a:rPr lang="en-US" sz="1700" dirty="0"/>
              <a:t>, there are various ways to access this:</a:t>
            </a:r>
          </a:p>
          <a:p>
            <a:endParaRPr lang="en-US" sz="1700" dirty="0"/>
          </a:p>
          <a:p>
            <a:pPr marL="285750" indent="-285750">
              <a:buFont typeface="Arial" panose="020B0604020202020204" pitchFamily="34" charset="0"/>
              <a:buChar char="•"/>
            </a:pPr>
            <a:r>
              <a:rPr lang="en-US" sz="1700" dirty="0"/>
              <a:t>On your ‘Dashboard’ home page, click on ‘Support’ (bottom left-hand corner of the page). There are various helpful resources to view, and a support team contact option </a:t>
            </a:r>
          </a:p>
          <a:p>
            <a:pPr marL="285750" indent="-285750">
              <a:buFont typeface="Arial" panose="020B0604020202020204" pitchFamily="34" charset="0"/>
              <a:buChar char="•"/>
            </a:pPr>
            <a:r>
              <a:rPr lang="en-US" sz="1700" dirty="0"/>
              <a:t>Speak to your DSL or a DDSL</a:t>
            </a:r>
          </a:p>
          <a:p>
            <a:pPr marL="285750" indent="-285750">
              <a:buFont typeface="Arial" panose="020B0604020202020204" pitchFamily="34" charset="0"/>
              <a:buChar char="•"/>
            </a:pPr>
            <a:r>
              <a:rPr lang="en-US" sz="1700" dirty="0"/>
              <a:t>Contact the Learning Partners Trust Safeguarding Lead, Holly Wise - hwise@learningpartners.org</a:t>
            </a:r>
          </a:p>
          <a:p>
            <a:endParaRPr lang="en-US" dirty="0"/>
          </a:p>
          <a:p>
            <a:endParaRPr lang="en-US" dirty="0"/>
          </a:p>
          <a:p>
            <a:endParaRPr lang="en-US" dirty="0"/>
          </a:p>
          <a:p>
            <a:endParaRPr lang="en-GB" dirty="0"/>
          </a:p>
        </p:txBody>
      </p:sp>
      <p:pic>
        <p:nvPicPr>
          <p:cNvPr id="5" name="Picture 4">
            <a:extLst>
              <a:ext uri="{FF2B5EF4-FFF2-40B4-BE49-F238E27FC236}">
                <a16:creationId xmlns:a16="http://schemas.microsoft.com/office/drawing/2014/main" id="{8E3D9FAB-157A-E665-333C-F49812922665}"/>
              </a:ext>
            </a:extLst>
          </p:cNvPr>
          <p:cNvPicPr>
            <a:picLocks noChangeAspect="1"/>
          </p:cNvPicPr>
          <p:nvPr/>
        </p:nvPicPr>
        <p:blipFill>
          <a:blip r:embed="rId4"/>
          <a:stretch>
            <a:fillRect/>
          </a:stretch>
        </p:blipFill>
        <p:spPr>
          <a:xfrm>
            <a:off x="10352540" y="1065744"/>
            <a:ext cx="841321" cy="475529"/>
          </a:xfrm>
          <a:prstGeom prst="rect">
            <a:avLst/>
          </a:prstGeom>
        </p:spPr>
      </p:pic>
      <p:pic>
        <p:nvPicPr>
          <p:cNvPr id="8" name="Audio 7">
            <a:hlinkClick r:id="" action="ppaction://media"/>
            <a:extLst>
              <a:ext uri="{FF2B5EF4-FFF2-40B4-BE49-F238E27FC236}">
                <a16:creationId xmlns:a16="http://schemas.microsoft.com/office/drawing/2014/main" id="{76EDF78A-66B7-1145-5759-F18E509567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419773" y="2992054"/>
            <a:ext cx="2057400" cy="2057400"/>
          </a:xfrm>
          <a:prstGeom prst="ellipse">
            <a:avLst/>
          </a:prstGeom>
        </p:spPr>
      </p:pic>
    </p:spTree>
    <p:extLst>
      <p:ext uri="{BB962C8B-B14F-4D97-AF65-F5344CB8AC3E}">
        <p14:creationId xmlns:p14="http://schemas.microsoft.com/office/powerpoint/2010/main" val="151335726"/>
      </p:ext>
    </p:extLst>
  </p:cSld>
  <p:clrMapOvr>
    <a:masterClrMapping/>
  </p:clrMapOvr>
  <mc:AlternateContent xmlns:mc="http://schemas.openxmlformats.org/markup-compatibility/2006" xmlns:p14="http://schemas.microsoft.com/office/powerpoint/2010/main">
    <mc:Choice Requires="p14">
      <p:transition spd="slow" p14:dur="2000" advTm="51816"/>
    </mc:Choice>
    <mc:Fallback xmlns="">
      <p:transition spd="slow" advTm="5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EF77-364E-7556-271F-5FC7E5B5818B}"/>
              </a:ext>
            </a:extLst>
          </p:cNvPr>
          <p:cNvSpPr>
            <a:spLocks noGrp="1"/>
          </p:cNvSpPr>
          <p:nvPr>
            <p:ph type="title"/>
          </p:nvPr>
        </p:nvSpPr>
        <p:spPr/>
        <p:txBody>
          <a:bodyPr/>
          <a:lstStyle/>
          <a:p>
            <a:r>
              <a:rPr lang="en-US" dirty="0"/>
              <a:t>Low level concerns </a:t>
            </a:r>
            <a:endParaRPr lang="en-GB" dirty="0"/>
          </a:p>
        </p:txBody>
      </p:sp>
      <p:sp>
        <p:nvSpPr>
          <p:cNvPr id="3" name="Slide Number Placeholder 2">
            <a:extLst>
              <a:ext uri="{FF2B5EF4-FFF2-40B4-BE49-F238E27FC236}">
                <a16:creationId xmlns:a16="http://schemas.microsoft.com/office/drawing/2014/main" id="{BE15D53C-4BBF-E831-30B1-FD9C9C0063A3}"/>
              </a:ext>
            </a:extLst>
          </p:cNvPr>
          <p:cNvSpPr>
            <a:spLocks noGrp="1"/>
          </p:cNvSpPr>
          <p:nvPr>
            <p:ph type="sldNum" sz="quarter" idx="12"/>
          </p:nvPr>
        </p:nvSpPr>
        <p:spPr/>
        <p:txBody>
          <a:bodyPr/>
          <a:lstStyle/>
          <a:p>
            <a:pPr rtl="0"/>
            <a:fld id="{9FF96B15-8338-45D5-A943-561235072D66}" type="slidenum">
              <a:rPr lang="en-GB" noProof="0" smtClean="0"/>
              <a:t>28</a:t>
            </a:fld>
            <a:endParaRPr lang="en-GB" noProof="0" dirty="0"/>
          </a:p>
        </p:txBody>
      </p:sp>
      <p:sp>
        <p:nvSpPr>
          <p:cNvPr id="4" name="TextBox 3">
            <a:extLst>
              <a:ext uri="{FF2B5EF4-FFF2-40B4-BE49-F238E27FC236}">
                <a16:creationId xmlns:a16="http://schemas.microsoft.com/office/drawing/2014/main" id="{2BD85EDA-C258-CB76-334C-CC78733D83C1}"/>
              </a:ext>
            </a:extLst>
          </p:cNvPr>
          <p:cNvSpPr txBox="1"/>
          <p:nvPr/>
        </p:nvSpPr>
        <p:spPr>
          <a:xfrm>
            <a:off x="470019" y="2273181"/>
            <a:ext cx="11229174" cy="3970318"/>
          </a:xfrm>
          <a:prstGeom prst="rect">
            <a:avLst/>
          </a:prstGeom>
          <a:noFill/>
        </p:spPr>
        <p:txBody>
          <a:bodyPr wrap="square" rtlCol="0">
            <a:spAutoFit/>
          </a:bodyPr>
          <a:lstStyle/>
          <a:p>
            <a:r>
              <a:rPr lang="en-US" dirty="0"/>
              <a:t>A low-level concern is any concern – no matter how small, and even if no more than causing a</a:t>
            </a:r>
          </a:p>
          <a:p>
            <a:r>
              <a:rPr lang="en-US" dirty="0"/>
              <a:t>sense of unease or a ‘nagging doubt’ - that an adult working in or on behalf of a</a:t>
            </a:r>
          </a:p>
          <a:p>
            <a:r>
              <a:rPr lang="en-US" dirty="0"/>
              <a:t>school may have acted in a way that is inconsistent with the staff code of conduct. This includes inappropriate conduct outside of work.</a:t>
            </a:r>
          </a:p>
          <a:p>
            <a:endParaRPr lang="en-US" dirty="0"/>
          </a:p>
          <a:p>
            <a:r>
              <a:rPr lang="en-US" dirty="0"/>
              <a:t>Examples of such behaviour could include, but are not limited to:</a:t>
            </a:r>
          </a:p>
          <a:p>
            <a:pPr marL="285750" indent="-285750">
              <a:buFont typeface="Arial" panose="020B0604020202020204" pitchFamily="34" charset="0"/>
              <a:buChar char="•"/>
            </a:pPr>
            <a:r>
              <a:rPr lang="en-US" dirty="0"/>
              <a:t>Being over friendly with children</a:t>
            </a:r>
          </a:p>
          <a:p>
            <a:pPr marL="285750" indent="-285750">
              <a:buFont typeface="Arial" panose="020B0604020202020204" pitchFamily="34" charset="0"/>
              <a:buChar char="•"/>
            </a:pPr>
            <a:r>
              <a:rPr lang="en-US" dirty="0"/>
              <a:t>Having favourites</a:t>
            </a:r>
          </a:p>
          <a:p>
            <a:pPr marL="285750" indent="-285750">
              <a:buFont typeface="Arial" panose="020B0604020202020204" pitchFamily="34" charset="0"/>
              <a:buChar char="•"/>
            </a:pPr>
            <a:r>
              <a:rPr lang="en-US" dirty="0"/>
              <a:t>Taking photographs of children on their mobile phone</a:t>
            </a:r>
          </a:p>
          <a:p>
            <a:pPr marL="285750" indent="-285750">
              <a:buFont typeface="Arial" panose="020B0604020202020204" pitchFamily="34" charset="0"/>
              <a:buChar char="•"/>
            </a:pPr>
            <a:r>
              <a:rPr lang="en-US" dirty="0"/>
              <a:t>Engaging with a child on a one-to-one basis in a secluded area or behind a</a:t>
            </a:r>
          </a:p>
          <a:p>
            <a:r>
              <a:rPr lang="en-US" dirty="0"/>
              <a:t>    closed door</a:t>
            </a:r>
          </a:p>
          <a:p>
            <a:pPr marL="285750" indent="-285750">
              <a:buFont typeface="Arial" panose="020B0604020202020204" pitchFamily="34" charset="0"/>
              <a:buChar char="•"/>
            </a:pPr>
            <a:r>
              <a:rPr lang="en-US" dirty="0"/>
              <a:t>Humiliating children</a:t>
            </a:r>
          </a:p>
          <a:p>
            <a:endParaRPr lang="en-US" dirty="0"/>
          </a:p>
          <a:p>
            <a:r>
              <a:rPr lang="en-US" dirty="0"/>
              <a:t>KCSIE, 2024</a:t>
            </a:r>
            <a:endParaRPr lang="en-GB" dirty="0"/>
          </a:p>
        </p:txBody>
      </p:sp>
      <p:pic>
        <p:nvPicPr>
          <p:cNvPr id="5" name="Picture 4">
            <a:extLst>
              <a:ext uri="{FF2B5EF4-FFF2-40B4-BE49-F238E27FC236}">
                <a16:creationId xmlns:a16="http://schemas.microsoft.com/office/drawing/2014/main" id="{8D436174-1A64-D070-85DF-27D921E315B0}"/>
              </a:ext>
            </a:extLst>
          </p:cNvPr>
          <p:cNvPicPr>
            <a:picLocks noChangeAspect="1"/>
          </p:cNvPicPr>
          <p:nvPr/>
        </p:nvPicPr>
        <p:blipFill>
          <a:blip r:embed="rId4"/>
          <a:stretch>
            <a:fillRect/>
          </a:stretch>
        </p:blipFill>
        <p:spPr>
          <a:xfrm>
            <a:off x="10349418" y="1063416"/>
            <a:ext cx="841321" cy="475529"/>
          </a:xfrm>
          <a:prstGeom prst="rect">
            <a:avLst/>
          </a:prstGeom>
        </p:spPr>
      </p:pic>
      <p:pic>
        <p:nvPicPr>
          <p:cNvPr id="8" name="Audio 7">
            <a:hlinkClick r:id="" action="ppaction://media"/>
            <a:extLst>
              <a:ext uri="{FF2B5EF4-FFF2-40B4-BE49-F238E27FC236}">
                <a16:creationId xmlns:a16="http://schemas.microsoft.com/office/drawing/2014/main" id="{ADF3188C-E8D0-0DAD-957C-E08E842154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28075" y="3043328"/>
            <a:ext cx="2057400" cy="2057400"/>
          </a:xfrm>
          <a:prstGeom prst="ellipse">
            <a:avLst/>
          </a:prstGeom>
        </p:spPr>
      </p:pic>
    </p:spTree>
    <p:extLst>
      <p:ext uri="{BB962C8B-B14F-4D97-AF65-F5344CB8AC3E}">
        <p14:creationId xmlns:p14="http://schemas.microsoft.com/office/powerpoint/2010/main" val="1531596644"/>
      </p:ext>
    </p:extLst>
  </p:cSld>
  <p:clrMapOvr>
    <a:masterClrMapping/>
  </p:clrMapOvr>
  <mc:AlternateContent xmlns:mc="http://schemas.openxmlformats.org/markup-compatibility/2006" xmlns:p14="http://schemas.microsoft.com/office/powerpoint/2010/main">
    <mc:Choice Requires="p14">
      <p:transition spd="slow" p14:dur="2000" advTm="40505"/>
    </mc:Choice>
    <mc:Fallback xmlns="">
      <p:transition spd="slow" advTm="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2CF2-F80E-02C7-C853-43269265B051}"/>
              </a:ext>
            </a:extLst>
          </p:cNvPr>
          <p:cNvSpPr>
            <a:spLocks noGrp="1"/>
          </p:cNvSpPr>
          <p:nvPr>
            <p:ph type="title"/>
          </p:nvPr>
        </p:nvSpPr>
        <p:spPr/>
        <p:txBody>
          <a:bodyPr/>
          <a:lstStyle/>
          <a:p>
            <a:r>
              <a:rPr lang="en-US" dirty="0"/>
              <a:t>Low level concerns</a:t>
            </a:r>
            <a:endParaRPr lang="en-GB" dirty="0"/>
          </a:p>
        </p:txBody>
      </p:sp>
      <p:sp>
        <p:nvSpPr>
          <p:cNvPr id="3" name="Slide Number Placeholder 2">
            <a:extLst>
              <a:ext uri="{FF2B5EF4-FFF2-40B4-BE49-F238E27FC236}">
                <a16:creationId xmlns:a16="http://schemas.microsoft.com/office/drawing/2014/main" id="{E04EB405-C2C2-456B-9464-04F59C602110}"/>
              </a:ext>
            </a:extLst>
          </p:cNvPr>
          <p:cNvSpPr>
            <a:spLocks noGrp="1"/>
          </p:cNvSpPr>
          <p:nvPr>
            <p:ph type="sldNum" sz="quarter" idx="12"/>
          </p:nvPr>
        </p:nvSpPr>
        <p:spPr/>
        <p:txBody>
          <a:bodyPr/>
          <a:lstStyle/>
          <a:p>
            <a:pPr rtl="0"/>
            <a:fld id="{9FF96B15-8338-45D5-A943-561235072D66}" type="slidenum">
              <a:rPr lang="en-GB" noProof="0" smtClean="0"/>
              <a:t>29</a:t>
            </a:fld>
            <a:endParaRPr lang="en-GB" noProof="0" dirty="0"/>
          </a:p>
        </p:txBody>
      </p:sp>
      <p:sp>
        <p:nvSpPr>
          <p:cNvPr id="4" name="TextBox 3">
            <a:extLst>
              <a:ext uri="{FF2B5EF4-FFF2-40B4-BE49-F238E27FC236}">
                <a16:creationId xmlns:a16="http://schemas.microsoft.com/office/drawing/2014/main" id="{EC7339F9-A6C8-47B7-4255-AD0C846483C3}"/>
              </a:ext>
            </a:extLst>
          </p:cNvPr>
          <p:cNvSpPr txBox="1"/>
          <p:nvPr/>
        </p:nvSpPr>
        <p:spPr>
          <a:xfrm>
            <a:off x="478564" y="2409914"/>
            <a:ext cx="11212083" cy="3862596"/>
          </a:xfrm>
          <a:prstGeom prst="rect">
            <a:avLst/>
          </a:prstGeom>
          <a:noFill/>
        </p:spPr>
        <p:txBody>
          <a:bodyPr wrap="square" rtlCol="0">
            <a:spAutoFit/>
          </a:bodyPr>
          <a:lstStyle/>
          <a:p>
            <a:endParaRPr lang="en-US" dirty="0"/>
          </a:p>
          <a:p>
            <a:endParaRPr lang="en-US" dirty="0"/>
          </a:p>
          <a:p>
            <a:r>
              <a:rPr lang="en-US" sz="1900" dirty="0"/>
              <a:t>Take a look at the following scenario…</a:t>
            </a:r>
          </a:p>
          <a:p>
            <a:endParaRPr lang="en-US" sz="1900" dirty="0"/>
          </a:p>
          <a:p>
            <a:endParaRPr lang="en-US" sz="1900" dirty="0"/>
          </a:p>
          <a:p>
            <a:r>
              <a:rPr lang="en-US" sz="1900" i="1" dirty="0"/>
              <a:t>You are passing a classroom and glance in. You witness a teacher tightly gripping Ryan’s</a:t>
            </a:r>
          </a:p>
          <a:p>
            <a:r>
              <a:rPr lang="en-US" sz="1900" i="1" dirty="0"/>
              <a:t>upper arms shouting into Ryan’s face that ‘it won’t be long before you join your father in</a:t>
            </a:r>
          </a:p>
          <a:p>
            <a:r>
              <a:rPr lang="en-US" sz="1900" i="1" dirty="0"/>
              <a:t>prison, you good for nothing little…’ whilst the rest of the class look on. Ryan looks scared.</a:t>
            </a:r>
          </a:p>
          <a:p>
            <a:r>
              <a:rPr lang="en-US" sz="1900" i="1" dirty="0"/>
              <a:t>Some of the students have their mobile phones out. </a:t>
            </a:r>
          </a:p>
          <a:p>
            <a:endParaRPr lang="en-US" sz="1900" i="1" dirty="0"/>
          </a:p>
          <a:p>
            <a:endParaRPr lang="en-US" sz="1900" i="1" dirty="0"/>
          </a:p>
          <a:p>
            <a:endParaRPr lang="en-US" sz="1900" i="1" dirty="0"/>
          </a:p>
          <a:p>
            <a:r>
              <a:rPr lang="en-US" sz="1900" dirty="0"/>
              <a:t>Which aspects of this incident concern you? What action would you take?</a:t>
            </a:r>
            <a:endParaRPr lang="en-GB" sz="1900" dirty="0"/>
          </a:p>
        </p:txBody>
      </p:sp>
      <p:pic>
        <p:nvPicPr>
          <p:cNvPr id="6" name="Graphic 5" descr="Chat outline">
            <a:extLst>
              <a:ext uri="{FF2B5EF4-FFF2-40B4-BE49-F238E27FC236}">
                <a16:creationId xmlns:a16="http://schemas.microsoft.com/office/drawing/2014/main" id="{AC9E4E6F-5291-3181-CAE7-90E2B58EBF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8140" y="2409914"/>
            <a:ext cx="914400" cy="914400"/>
          </a:xfrm>
          <a:prstGeom prst="rect">
            <a:avLst/>
          </a:prstGeom>
        </p:spPr>
      </p:pic>
      <p:pic>
        <p:nvPicPr>
          <p:cNvPr id="5" name="Picture 4">
            <a:extLst>
              <a:ext uri="{FF2B5EF4-FFF2-40B4-BE49-F238E27FC236}">
                <a16:creationId xmlns:a16="http://schemas.microsoft.com/office/drawing/2014/main" id="{C3009AB3-5DAB-FACA-7D4F-2477783D4593}"/>
              </a:ext>
            </a:extLst>
          </p:cNvPr>
          <p:cNvPicPr>
            <a:picLocks noChangeAspect="1"/>
          </p:cNvPicPr>
          <p:nvPr/>
        </p:nvPicPr>
        <p:blipFill>
          <a:blip r:embed="rId6"/>
          <a:stretch>
            <a:fillRect/>
          </a:stretch>
        </p:blipFill>
        <p:spPr>
          <a:xfrm>
            <a:off x="10352540" y="1057066"/>
            <a:ext cx="841321" cy="475529"/>
          </a:xfrm>
          <a:prstGeom prst="rect">
            <a:avLst/>
          </a:prstGeom>
        </p:spPr>
      </p:pic>
      <p:pic>
        <p:nvPicPr>
          <p:cNvPr id="9" name="Audio 8">
            <a:hlinkClick r:id="" action="ppaction://media"/>
            <a:extLst>
              <a:ext uri="{FF2B5EF4-FFF2-40B4-BE49-F238E27FC236}">
                <a16:creationId xmlns:a16="http://schemas.microsoft.com/office/drawing/2014/main" id="{F66557E7-CE35-A5FF-C651-07CF4D04961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582143" y="3000599"/>
            <a:ext cx="2057400" cy="2057400"/>
          </a:xfrm>
          <a:prstGeom prst="ellipse">
            <a:avLst/>
          </a:prstGeom>
        </p:spPr>
      </p:pic>
    </p:spTree>
    <p:extLst>
      <p:ext uri="{BB962C8B-B14F-4D97-AF65-F5344CB8AC3E}">
        <p14:creationId xmlns:p14="http://schemas.microsoft.com/office/powerpoint/2010/main" val="288107522"/>
      </p:ext>
    </p:extLst>
  </p:cSld>
  <p:clrMapOvr>
    <a:masterClrMapping/>
  </p:clrMapOvr>
  <mc:AlternateContent xmlns:mc="http://schemas.openxmlformats.org/markup-compatibility/2006" xmlns:p14="http://schemas.microsoft.com/office/powerpoint/2010/main">
    <mc:Choice Requires="p14">
      <p:transition spd="slow" p14:dur="2000" advTm="27652"/>
    </mc:Choice>
    <mc:Fallback xmlns="">
      <p:transition spd="slow" advTm="2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845F-6888-B225-8035-9DFB97F3A83C}"/>
              </a:ext>
            </a:extLst>
          </p:cNvPr>
          <p:cNvSpPr>
            <a:spLocks noGrp="1"/>
          </p:cNvSpPr>
          <p:nvPr>
            <p:ph type="title"/>
          </p:nvPr>
        </p:nvSpPr>
        <p:spPr/>
        <p:txBody>
          <a:bodyPr/>
          <a:lstStyle/>
          <a:p>
            <a:r>
              <a:rPr lang="en-US" dirty="0"/>
              <a:t>Safeguarding and child protection</a:t>
            </a:r>
            <a:endParaRPr lang="en-GB" dirty="0"/>
          </a:p>
        </p:txBody>
      </p:sp>
      <p:sp>
        <p:nvSpPr>
          <p:cNvPr id="3" name="Slide Number Placeholder 2">
            <a:extLst>
              <a:ext uri="{FF2B5EF4-FFF2-40B4-BE49-F238E27FC236}">
                <a16:creationId xmlns:a16="http://schemas.microsoft.com/office/drawing/2014/main" id="{77170165-39F5-AED1-053A-33E8D02D1546}"/>
              </a:ext>
            </a:extLst>
          </p:cNvPr>
          <p:cNvSpPr>
            <a:spLocks noGrp="1"/>
          </p:cNvSpPr>
          <p:nvPr>
            <p:ph type="sldNum" sz="quarter" idx="12"/>
          </p:nvPr>
        </p:nvSpPr>
        <p:spPr/>
        <p:txBody>
          <a:bodyPr/>
          <a:lstStyle/>
          <a:p>
            <a:pPr rtl="0"/>
            <a:fld id="{9FF96B15-8338-45D5-A943-561235072D66}" type="slidenum">
              <a:rPr lang="en-GB" noProof="0" smtClean="0"/>
              <a:t>3</a:t>
            </a:fld>
            <a:endParaRPr lang="en-GB" noProof="0" dirty="0"/>
          </a:p>
        </p:txBody>
      </p:sp>
      <p:sp>
        <p:nvSpPr>
          <p:cNvPr id="4" name="TextBox 3">
            <a:extLst>
              <a:ext uri="{FF2B5EF4-FFF2-40B4-BE49-F238E27FC236}">
                <a16:creationId xmlns:a16="http://schemas.microsoft.com/office/drawing/2014/main" id="{B18798AC-2961-FE8C-74CB-32ED49DE25BD}"/>
              </a:ext>
            </a:extLst>
          </p:cNvPr>
          <p:cNvSpPr txBox="1"/>
          <p:nvPr/>
        </p:nvSpPr>
        <p:spPr>
          <a:xfrm>
            <a:off x="523875" y="2362200"/>
            <a:ext cx="11163300" cy="4231928"/>
          </a:xfrm>
          <a:prstGeom prst="rect">
            <a:avLst/>
          </a:prstGeom>
          <a:noFill/>
        </p:spPr>
        <p:txBody>
          <a:bodyPr wrap="square" rtlCol="0">
            <a:spAutoFit/>
          </a:bodyPr>
          <a:lstStyle/>
          <a:p>
            <a:r>
              <a:rPr lang="en-US" sz="1900" b="1" dirty="0"/>
              <a:t>Safeguarding</a:t>
            </a:r>
            <a:r>
              <a:rPr lang="en-US" sz="1900" dirty="0"/>
              <a:t> is… the action you take to promote the welfare of children and protect them from harm. </a:t>
            </a:r>
          </a:p>
          <a:p>
            <a:r>
              <a:rPr lang="en-US" sz="1900" b="1" dirty="0"/>
              <a:t>Child protection </a:t>
            </a:r>
            <a:r>
              <a:rPr lang="en-US" sz="1900" dirty="0"/>
              <a:t>is… part of the safeguarding process. It focuses on protecting individual children identified as suffering, or likely to suffer, significant harm. This includes child protection procedures detailing how to respond to concerns about a child.</a:t>
            </a:r>
          </a:p>
          <a:p>
            <a:r>
              <a:rPr lang="en-US" sz="1900" dirty="0"/>
              <a:t>(NSPCC, 2025)</a:t>
            </a:r>
          </a:p>
          <a:p>
            <a:endParaRPr lang="en-US" sz="1900" dirty="0"/>
          </a:p>
          <a:p>
            <a:r>
              <a:rPr lang="en-US" sz="1900" dirty="0"/>
              <a:t>It’s important to remember that the Data Protection Act and UK GDPR do not prevent the sharing of information for the purposes of keeping children safe and promoting their welfare.</a:t>
            </a:r>
          </a:p>
          <a:p>
            <a:endParaRPr lang="en-US" sz="1900" dirty="0"/>
          </a:p>
          <a:p>
            <a:r>
              <a:rPr lang="en-US" sz="1900" dirty="0"/>
              <a:t>With regards to safeguarding, school staff are particularly important, as they are in a position to identify concerns early, provide help for children, promote children’s welfare and prevent concerns from escalating.</a:t>
            </a:r>
          </a:p>
          <a:p>
            <a:r>
              <a:rPr lang="en-US" sz="1900" dirty="0"/>
              <a:t>(KCSIE, 2024)</a:t>
            </a:r>
            <a:endParaRPr lang="en-GB" sz="1900" dirty="0"/>
          </a:p>
        </p:txBody>
      </p:sp>
      <p:pic>
        <p:nvPicPr>
          <p:cNvPr id="5" name="Picture 4">
            <a:extLst>
              <a:ext uri="{FF2B5EF4-FFF2-40B4-BE49-F238E27FC236}">
                <a16:creationId xmlns:a16="http://schemas.microsoft.com/office/drawing/2014/main" id="{C44031E8-C6AB-98AC-832D-1FF776B990B4}"/>
              </a:ext>
            </a:extLst>
          </p:cNvPr>
          <p:cNvPicPr>
            <a:picLocks noChangeAspect="1"/>
          </p:cNvPicPr>
          <p:nvPr/>
        </p:nvPicPr>
        <p:blipFill>
          <a:blip r:embed="rId4"/>
          <a:stretch>
            <a:fillRect/>
          </a:stretch>
        </p:blipFill>
        <p:spPr>
          <a:xfrm>
            <a:off x="10393230" y="1112213"/>
            <a:ext cx="756818" cy="429873"/>
          </a:xfrm>
          <a:prstGeom prst="rect">
            <a:avLst/>
          </a:prstGeom>
        </p:spPr>
      </p:pic>
      <p:pic>
        <p:nvPicPr>
          <p:cNvPr id="15" name="Audio 14">
            <a:hlinkClick r:id="" action="ppaction://media"/>
            <a:extLst>
              <a:ext uri="{FF2B5EF4-FFF2-40B4-BE49-F238E27FC236}">
                <a16:creationId xmlns:a16="http://schemas.microsoft.com/office/drawing/2014/main" id="{27BA1E12-2EDE-65CC-A991-37A906AD27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639425" y="2957870"/>
            <a:ext cx="2057400" cy="2057400"/>
          </a:xfrm>
          <a:prstGeom prst="ellipse">
            <a:avLst/>
          </a:prstGeom>
        </p:spPr>
      </p:pic>
    </p:spTree>
    <p:extLst>
      <p:ext uri="{BB962C8B-B14F-4D97-AF65-F5344CB8AC3E}">
        <p14:creationId xmlns:p14="http://schemas.microsoft.com/office/powerpoint/2010/main" val="3515073944"/>
      </p:ext>
    </p:extLst>
  </p:cSld>
  <p:clrMapOvr>
    <a:masterClrMapping/>
  </p:clrMapOvr>
  <mc:AlternateContent xmlns:mc="http://schemas.openxmlformats.org/markup-compatibility/2006" xmlns:p14="http://schemas.microsoft.com/office/powerpoint/2010/main">
    <mc:Choice Requires="p14">
      <p:transition spd="slow" p14:dur="2000" advTm="51126"/>
    </mc:Choice>
    <mc:Fallback xmlns="">
      <p:transition spd="slow" advTm="5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EC8-69BB-AB6A-DB80-A8528F06A54A}"/>
              </a:ext>
            </a:extLst>
          </p:cNvPr>
          <p:cNvSpPr>
            <a:spLocks noGrp="1"/>
          </p:cNvSpPr>
          <p:nvPr>
            <p:ph type="title"/>
          </p:nvPr>
        </p:nvSpPr>
        <p:spPr/>
        <p:txBody>
          <a:bodyPr/>
          <a:lstStyle/>
          <a:p>
            <a:r>
              <a:rPr lang="en-US" dirty="0"/>
              <a:t>Reporting concerns</a:t>
            </a:r>
            <a:endParaRPr lang="en-GB" dirty="0"/>
          </a:p>
        </p:txBody>
      </p:sp>
      <p:sp>
        <p:nvSpPr>
          <p:cNvPr id="3" name="Slide Number Placeholder 2">
            <a:extLst>
              <a:ext uri="{FF2B5EF4-FFF2-40B4-BE49-F238E27FC236}">
                <a16:creationId xmlns:a16="http://schemas.microsoft.com/office/drawing/2014/main" id="{4CF33940-A8F8-5901-7892-12A55787C110}"/>
              </a:ext>
            </a:extLst>
          </p:cNvPr>
          <p:cNvSpPr>
            <a:spLocks noGrp="1"/>
          </p:cNvSpPr>
          <p:nvPr>
            <p:ph type="sldNum" sz="quarter" idx="12"/>
          </p:nvPr>
        </p:nvSpPr>
        <p:spPr/>
        <p:txBody>
          <a:bodyPr/>
          <a:lstStyle/>
          <a:p>
            <a:pPr rtl="0"/>
            <a:fld id="{9FF96B15-8338-45D5-A943-561235072D66}" type="slidenum">
              <a:rPr lang="en-GB" noProof="0" smtClean="0"/>
              <a:t>30</a:t>
            </a:fld>
            <a:endParaRPr lang="en-GB" noProof="0" dirty="0"/>
          </a:p>
        </p:txBody>
      </p:sp>
      <p:graphicFrame>
        <p:nvGraphicFramePr>
          <p:cNvPr id="6" name="Table 5">
            <a:extLst>
              <a:ext uri="{FF2B5EF4-FFF2-40B4-BE49-F238E27FC236}">
                <a16:creationId xmlns:a16="http://schemas.microsoft.com/office/drawing/2014/main" id="{CCA1EB9A-5648-C57F-BA39-C6CF8BCCC45D}"/>
              </a:ext>
            </a:extLst>
          </p:cNvPr>
          <p:cNvGraphicFramePr>
            <a:graphicFrameLocks noGrp="1"/>
          </p:cNvGraphicFramePr>
          <p:nvPr>
            <p:extLst>
              <p:ext uri="{D42A27DB-BD31-4B8C-83A1-F6EECF244321}">
                <p14:modId xmlns:p14="http://schemas.microsoft.com/office/powerpoint/2010/main" val="1114716617"/>
              </p:ext>
            </p:extLst>
          </p:nvPr>
        </p:nvGraphicFramePr>
        <p:xfrm>
          <a:off x="519359" y="2321387"/>
          <a:ext cx="5180988" cy="4311011"/>
        </p:xfrm>
        <a:graphic>
          <a:graphicData uri="http://schemas.openxmlformats.org/drawingml/2006/table">
            <a:tbl>
              <a:tblPr/>
              <a:tblGrid>
                <a:gridCol w="2590494">
                  <a:extLst>
                    <a:ext uri="{9D8B030D-6E8A-4147-A177-3AD203B41FA5}">
                      <a16:colId xmlns:a16="http://schemas.microsoft.com/office/drawing/2014/main" val="310240329"/>
                    </a:ext>
                  </a:extLst>
                </a:gridCol>
                <a:gridCol w="2590494">
                  <a:extLst>
                    <a:ext uri="{9D8B030D-6E8A-4147-A177-3AD203B41FA5}">
                      <a16:colId xmlns:a16="http://schemas.microsoft.com/office/drawing/2014/main" val="1700703087"/>
                    </a:ext>
                  </a:extLst>
                </a:gridCol>
              </a:tblGrid>
              <a:tr h="632075">
                <a:tc>
                  <a:txBody>
                    <a:bodyPr/>
                    <a:lstStyle/>
                    <a:p>
                      <a:pPr algn="l" fontAlgn="base">
                        <a:lnSpc>
                          <a:spcPts val="2400"/>
                        </a:lnSpc>
                        <a:buNone/>
                      </a:pPr>
                      <a:r>
                        <a:rPr lang="en-US" sz="1400" b="1" i="0">
                          <a:solidFill>
                            <a:srgbClr val="FFFFFF"/>
                          </a:solidFill>
                          <a:effectLst/>
                          <a:latin typeface="+mj-lt"/>
                        </a:rPr>
                        <a:t>If you have concerns about…​</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GB" sz="1400" b="1" i="0">
                          <a:solidFill>
                            <a:srgbClr val="FFFFFF"/>
                          </a:solidFill>
                          <a:effectLst/>
                          <a:latin typeface="+mj-lt"/>
                        </a:rPr>
                        <a:t>Speak to…​</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4132282803"/>
                  </a:ext>
                </a:extLst>
              </a:tr>
              <a:tr h="580333">
                <a:tc>
                  <a:txBody>
                    <a:bodyPr/>
                    <a:lstStyle/>
                    <a:p>
                      <a:pPr algn="l" fontAlgn="base">
                        <a:lnSpc>
                          <a:spcPts val="2400"/>
                        </a:lnSpc>
                        <a:buNone/>
                      </a:pPr>
                      <a:r>
                        <a:rPr lang="en-US" sz="1400" b="0" i="0" dirty="0">
                          <a:solidFill>
                            <a:srgbClr val="000000"/>
                          </a:solidFill>
                          <a:effectLst/>
                          <a:latin typeface="+mj-lt"/>
                        </a:rPr>
                        <a:t>A child or young person</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US" sz="1400" b="0" i="0" dirty="0">
                          <a:solidFill>
                            <a:srgbClr val="000000"/>
                          </a:solidFill>
                          <a:effectLst/>
                          <a:latin typeface="+mj-lt"/>
                        </a:rPr>
                        <a:t>The DSL </a:t>
                      </a:r>
                      <a:endParaRPr lang="en-GB" sz="1400" b="0" i="0" dirty="0">
                        <a:solidFill>
                          <a:srgbClr val="000000"/>
                        </a:solidFill>
                        <a:effectLst/>
                        <a:latin typeface="+mj-lt"/>
                      </a:endParaRP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122779513"/>
                  </a:ext>
                </a:extLst>
              </a:tr>
              <a:tr h="632200">
                <a:tc>
                  <a:txBody>
                    <a:bodyPr/>
                    <a:lstStyle/>
                    <a:p>
                      <a:pPr algn="l" fontAlgn="base">
                        <a:lnSpc>
                          <a:spcPts val="2400"/>
                        </a:lnSpc>
                        <a:buNone/>
                      </a:pPr>
                      <a:r>
                        <a:rPr lang="en-US" sz="1400" b="0" i="0" dirty="0">
                          <a:solidFill>
                            <a:srgbClr val="000000"/>
                          </a:solidFill>
                          <a:effectLst/>
                          <a:latin typeface="+mj-lt"/>
                        </a:rPr>
                        <a:t>A member of staff in a school​</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GB" sz="1400" b="0" i="0" dirty="0">
                          <a:solidFill>
                            <a:srgbClr val="000000"/>
                          </a:solidFill>
                          <a:effectLst/>
                          <a:latin typeface="+mj-lt"/>
                        </a:rPr>
                        <a:t>The Headteacher​</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49992795"/>
                  </a:ext>
                </a:extLst>
              </a:tr>
              <a:tr h="467916">
                <a:tc>
                  <a:txBody>
                    <a:bodyPr/>
                    <a:lstStyle/>
                    <a:p>
                      <a:pPr algn="l" fontAlgn="base">
                        <a:lnSpc>
                          <a:spcPts val="2400"/>
                        </a:lnSpc>
                        <a:buNone/>
                      </a:pPr>
                      <a:r>
                        <a:rPr lang="en-GB" sz="1400" b="0" i="0">
                          <a:solidFill>
                            <a:srgbClr val="000000"/>
                          </a:solidFill>
                          <a:effectLst/>
                          <a:latin typeface="+mj-lt"/>
                        </a:rPr>
                        <a:t>A volunteer​</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GB" sz="1400" b="0" i="0">
                          <a:solidFill>
                            <a:srgbClr val="000000"/>
                          </a:solidFill>
                          <a:effectLst/>
                          <a:latin typeface="+mj-lt"/>
                        </a:rPr>
                        <a:t>The Headteacher​</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91638490"/>
                  </a:ext>
                </a:extLst>
              </a:tr>
              <a:tr h="467916">
                <a:tc>
                  <a:txBody>
                    <a:bodyPr/>
                    <a:lstStyle/>
                    <a:p>
                      <a:pPr algn="l" fontAlgn="base">
                        <a:lnSpc>
                          <a:spcPts val="2400"/>
                        </a:lnSpc>
                        <a:buNone/>
                      </a:pPr>
                      <a:r>
                        <a:rPr lang="en-GB" sz="1400" b="0" i="0">
                          <a:solidFill>
                            <a:srgbClr val="000000"/>
                          </a:solidFill>
                          <a:effectLst/>
                          <a:latin typeface="+mj-lt"/>
                        </a:rPr>
                        <a:t>The Headteacher​</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GB" sz="1400" b="0" i="0">
                          <a:solidFill>
                            <a:srgbClr val="000000"/>
                          </a:solidFill>
                          <a:effectLst/>
                          <a:latin typeface="+mj-lt"/>
                        </a:rPr>
                        <a:t>Chair of Governors​</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285386701"/>
                  </a:ext>
                </a:extLst>
              </a:tr>
              <a:tr h="632200">
                <a:tc>
                  <a:txBody>
                    <a:bodyPr/>
                    <a:lstStyle/>
                    <a:p>
                      <a:pPr algn="l" fontAlgn="base">
                        <a:lnSpc>
                          <a:spcPts val="2400"/>
                        </a:lnSpc>
                        <a:buNone/>
                      </a:pPr>
                      <a:r>
                        <a:rPr lang="en-US" sz="1400" b="0" i="0" dirty="0">
                          <a:solidFill>
                            <a:srgbClr val="000000"/>
                          </a:solidFill>
                          <a:effectLst/>
                          <a:latin typeface="+mj-lt"/>
                        </a:rPr>
                        <a:t>A member of the Central Team​</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GB" sz="1400" b="0" i="0" dirty="0">
                          <a:solidFill>
                            <a:srgbClr val="000000"/>
                          </a:solidFill>
                          <a:effectLst/>
                          <a:latin typeface="+mj-lt"/>
                        </a:rPr>
                        <a:t>The CEO, Jack Mayhew​</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331960513"/>
                  </a:ext>
                </a:extLst>
              </a:tr>
              <a:tr h="865454">
                <a:tc>
                  <a:txBody>
                    <a:bodyPr/>
                    <a:lstStyle/>
                    <a:p>
                      <a:pPr algn="l" fontAlgn="base">
                        <a:lnSpc>
                          <a:spcPts val="2400"/>
                        </a:lnSpc>
                        <a:buNone/>
                      </a:pPr>
                      <a:r>
                        <a:rPr lang="en-GB" sz="1400" b="0" i="0" dirty="0">
                          <a:solidFill>
                            <a:srgbClr val="000000"/>
                          </a:solidFill>
                          <a:effectLst/>
                          <a:latin typeface="+mj-lt"/>
                        </a:rPr>
                        <a:t>The CEO​</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tc>
                  <a:txBody>
                    <a:bodyPr/>
                    <a:lstStyle/>
                    <a:p>
                      <a:pPr algn="l" fontAlgn="base">
                        <a:lnSpc>
                          <a:spcPts val="2400"/>
                        </a:lnSpc>
                        <a:buNone/>
                      </a:pPr>
                      <a:r>
                        <a:rPr lang="en-US" sz="1400" b="0" i="0" dirty="0">
                          <a:solidFill>
                            <a:srgbClr val="000000"/>
                          </a:solidFill>
                          <a:effectLst/>
                          <a:latin typeface="+mj-lt"/>
                        </a:rPr>
                        <a:t>The Chair of Trustees, Andrew Isherwood ​</a:t>
                      </a:r>
                    </a:p>
                  </a:txBody>
                  <a:tcPr marL="69514" marR="69514" marT="34757" marB="34757">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4002268258"/>
                  </a:ext>
                </a:extLst>
              </a:tr>
            </a:tbl>
          </a:graphicData>
        </a:graphic>
      </p:graphicFrame>
      <p:sp>
        <p:nvSpPr>
          <p:cNvPr id="7" name="Rectangle 1">
            <a:extLst>
              <a:ext uri="{FF2B5EF4-FFF2-40B4-BE49-F238E27FC236}">
                <a16:creationId xmlns:a16="http://schemas.microsoft.com/office/drawing/2014/main" id="{B2AD6619-9A0F-ED90-12E0-86E7A3C4F364}"/>
              </a:ext>
            </a:extLst>
          </p:cNvPr>
          <p:cNvSpPr>
            <a:spLocks noChangeArrowheads="1"/>
          </p:cNvSpPr>
          <p:nvPr/>
        </p:nvSpPr>
        <p:spPr bwMode="auto">
          <a:xfrm>
            <a:off x="4077554" y="2122707"/>
            <a:ext cx="132575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9D631EB8-27EC-C019-5231-8D552D3C6CBD}"/>
              </a:ext>
            </a:extLst>
          </p:cNvPr>
          <p:cNvPicPr>
            <a:picLocks noChangeAspect="1"/>
          </p:cNvPicPr>
          <p:nvPr/>
        </p:nvPicPr>
        <p:blipFill>
          <a:blip r:embed="rId4"/>
          <a:stretch>
            <a:fillRect/>
          </a:stretch>
        </p:blipFill>
        <p:spPr>
          <a:xfrm>
            <a:off x="10352540" y="1089385"/>
            <a:ext cx="841321" cy="475529"/>
          </a:xfrm>
          <a:prstGeom prst="rect">
            <a:avLst/>
          </a:prstGeom>
        </p:spPr>
      </p:pic>
      <p:sp>
        <p:nvSpPr>
          <p:cNvPr id="9" name="TextBox 8">
            <a:extLst>
              <a:ext uri="{FF2B5EF4-FFF2-40B4-BE49-F238E27FC236}">
                <a16:creationId xmlns:a16="http://schemas.microsoft.com/office/drawing/2014/main" id="{4C9DCB85-B43E-C625-E056-8EE5A7282AB0}"/>
              </a:ext>
            </a:extLst>
          </p:cNvPr>
          <p:cNvSpPr txBox="1"/>
          <p:nvPr/>
        </p:nvSpPr>
        <p:spPr>
          <a:xfrm>
            <a:off x="6357259" y="2321387"/>
            <a:ext cx="5160472" cy="4278094"/>
          </a:xfrm>
          <a:prstGeom prst="rect">
            <a:avLst/>
          </a:prstGeom>
          <a:noFill/>
          <a:ln>
            <a:solidFill>
              <a:schemeClr val="tx1"/>
            </a:solidFill>
          </a:ln>
        </p:spPr>
        <p:txBody>
          <a:bodyPr wrap="square" rtlCol="0">
            <a:spAutoFit/>
          </a:bodyPr>
          <a:lstStyle/>
          <a:p>
            <a:r>
              <a:rPr lang="en-US" sz="1600" b="1" dirty="0"/>
              <a:t>Useful contacts:</a:t>
            </a:r>
          </a:p>
          <a:p>
            <a:endParaRPr lang="en-US" sz="1600" dirty="0"/>
          </a:p>
          <a:p>
            <a:r>
              <a:rPr lang="en-US" sz="1600" dirty="0"/>
              <a:t>Surrey Children’s Services </a:t>
            </a:r>
          </a:p>
          <a:p>
            <a:r>
              <a:rPr lang="en-US" sz="1600" i="1" dirty="0"/>
              <a:t>0300 470 9100</a:t>
            </a:r>
          </a:p>
          <a:p>
            <a:r>
              <a:rPr lang="en-US" sz="1600" i="1" dirty="0"/>
              <a:t>cspa@surreycc.gov.uk</a:t>
            </a:r>
          </a:p>
          <a:p>
            <a:endParaRPr lang="en-US" sz="1600" dirty="0"/>
          </a:p>
          <a:p>
            <a:r>
              <a:rPr lang="en-US" sz="1600" dirty="0"/>
              <a:t>NSPCC </a:t>
            </a:r>
          </a:p>
          <a:p>
            <a:r>
              <a:rPr lang="en-US" sz="1600" i="1" dirty="0"/>
              <a:t>0808 800 5000</a:t>
            </a:r>
          </a:p>
          <a:p>
            <a:r>
              <a:rPr lang="en-US" sz="1600" i="1" dirty="0"/>
              <a:t>help@nspcc.org.uk </a:t>
            </a:r>
          </a:p>
          <a:p>
            <a:endParaRPr lang="en-US" sz="1600" dirty="0"/>
          </a:p>
          <a:p>
            <a:r>
              <a:rPr lang="en-US" sz="1600" dirty="0"/>
              <a:t>Police </a:t>
            </a:r>
          </a:p>
          <a:p>
            <a:r>
              <a:rPr lang="en-US" sz="1600" i="1" dirty="0"/>
              <a:t>999 in case of emergencies </a:t>
            </a:r>
          </a:p>
          <a:p>
            <a:r>
              <a:rPr lang="en-US" sz="1600" i="1" dirty="0"/>
              <a:t>101</a:t>
            </a:r>
          </a:p>
          <a:p>
            <a:endParaRPr lang="en-US" sz="1600" dirty="0"/>
          </a:p>
          <a:p>
            <a:r>
              <a:rPr lang="en-US" sz="1600" dirty="0"/>
              <a:t>Crimestoppers </a:t>
            </a:r>
          </a:p>
          <a:p>
            <a:r>
              <a:rPr lang="en-US" sz="1600" i="1" dirty="0"/>
              <a:t>0800 555 111</a:t>
            </a:r>
          </a:p>
          <a:p>
            <a:r>
              <a:rPr lang="en-US" sz="1600" i="1" dirty="0"/>
              <a:t>www.crimestoppers-uk.org</a:t>
            </a:r>
            <a:endParaRPr lang="en-US" dirty="0"/>
          </a:p>
        </p:txBody>
      </p:sp>
      <p:pic>
        <p:nvPicPr>
          <p:cNvPr id="13" name="Audio 12">
            <a:hlinkClick r:id="" action="ppaction://media"/>
            <a:extLst>
              <a:ext uri="{FF2B5EF4-FFF2-40B4-BE49-F238E27FC236}">
                <a16:creationId xmlns:a16="http://schemas.microsoft.com/office/drawing/2014/main" id="{FB86ADA7-F5A0-4111-E5DB-C3762556CB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831316" y="2769038"/>
            <a:ext cx="2057400" cy="2057400"/>
          </a:xfrm>
          <a:prstGeom prst="ellipse">
            <a:avLst/>
          </a:prstGeom>
        </p:spPr>
      </p:pic>
    </p:spTree>
    <p:extLst>
      <p:ext uri="{BB962C8B-B14F-4D97-AF65-F5344CB8AC3E}">
        <p14:creationId xmlns:p14="http://schemas.microsoft.com/office/powerpoint/2010/main" val="1905541909"/>
      </p:ext>
    </p:extLst>
  </p:cSld>
  <p:clrMapOvr>
    <a:masterClrMapping/>
  </p:clrMapOvr>
  <mc:AlternateContent xmlns:mc="http://schemas.openxmlformats.org/markup-compatibility/2006" xmlns:p14="http://schemas.microsoft.com/office/powerpoint/2010/main">
    <mc:Choice Requires="p14">
      <p:transition spd="slow" p14:dur="2000" advTm="44373"/>
    </mc:Choice>
    <mc:Fallback xmlns="">
      <p:transition spd="slow" advTm="4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8B8-5EC9-ECA9-805D-D3908D6AD3AB}"/>
              </a:ext>
            </a:extLst>
          </p:cNvPr>
          <p:cNvSpPr>
            <a:spLocks noGrp="1"/>
          </p:cNvSpPr>
          <p:nvPr>
            <p:ph type="title"/>
          </p:nvPr>
        </p:nvSpPr>
        <p:spPr>
          <a:xfrm>
            <a:off x="1202578" y="811743"/>
            <a:ext cx="8761413" cy="706964"/>
          </a:xfrm>
        </p:spPr>
        <p:txBody>
          <a:bodyPr/>
          <a:lstStyle/>
          <a:p>
            <a:r>
              <a:rPr lang="en-US" sz="3000" dirty="0"/>
              <a:t>A reminder that we sometimes do not know what a child is facing outside of school</a:t>
            </a:r>
            <a:endParaRPr lang="en-GB" sz="3000" dirty="0"/>
          </a:p>
        </p:txBody>
      </p:sp>
      <p:sp>
        <p:nvSpPr>
          <p:cNvPr id="3" name="Slide Number Placeholder 2">
            <a:extLst>
              <a:ext uri="{FF2B5EF4-FFF2-40B4-BE49-F238E27FC236}">
                <a16:creationId xmlns:a16="http://schemas.microsoft.com/office/drawing/2014/main" id="{52F4A675-9C22-76C6-96E4-420EE4B385CD}"/>
              </a:ext>
            </a:extLst>
          </p:cNvPr>
          <p:cNvSpPr>
            <a:spLocks noGrp="1"/>
          </p:cNvSpPr>
          <p:nvPr>
            <p:ph type="sldNum" sz="quarter" idx="12"/>
          </p:nvPr>
        </p:nvSpPr>
        <p:spPr/>
        <p:txBody>
          <a:bodyPr/>
          <a:lstStyle/>
          <a:p>
            <a:pPr rtl="0"/>
            <a:fld id="{9FF96B15-8338-45D5-A943-561235072D66}" type="slidenum">
              <a:rPr lang="en-GB" noProof="0" smtClean="0"/>
              <a:t>31</a:t>
            </a:fld>
            <a:endParaRPr lang="en-GB" noProof="0" dirty="0"/>
          </a:p>
        </p:txBody>
      </p:sp>
      <p:pic>
        <p:nvPicPr>
          <p:cNvPr id="4" name="Online Media 3" title="Operation ecompass stop domestic violence at home. Starring me Georgie  woodford">
            <a:hlinkClick r:id="" action="ppaction://media"/>
            <a:extLst>
              <a:ext uri="{FF2B5EF4-FFF2-40B4-BE49-F238E27FC236}">
                <a16:creationId xmlns:a16="http://schemas.microsoft.com/office/drawing/2014/main" id="{BDA18CB9-955D-29FE-4110-09B74E4BE3F1}"/>
              </a:ext>
            </a:extLst>
          </p:cNvPr>
          <p:cNvPicPr>
            <a:picLocks noRot="1" noChangeAspect="1"/>
          </p:cNvPicPr>
          <p:nvPr>
            <a:videoFile r:link="rId1"/>
          </p:nvPr>
        </p:nvPicPr>
        <p:blipFill>
          <a:blip r:embed="rId5"/>
          <a:stretch>
            <a:fillRect/>
          </a:stretch>
        </p:blipFill>
        <p:spPr>
          <a:xfrm>
            <a:off x="617538" y="2668602"/>
            <a:ext cx="6571928" cy="3713148"/>
          </a:xfrm>
          <a:prstGeom prst="rect">
            <a:avLst/>
          </a:prstGeom>
        </p:spPr>
      </p:pic>
      <p:sp>
        <p:nvSpPr>
          <p:cNvPr id="5" name="TextBox 4">
            <a:extLst>
              <a:ext uri="{FF2B5EF4-FFF2-40B4-BE49-F238E27FC236}">
                <a16:creationId xmlns:a16="http://schemas.microsoft.com/office/drawing/2014/main" id="{8FC93157-E6C0-9B8E-C71D-A90B0265582D}"/>
              </a:ext>
            </a:extLst>
          </p:cNvPr>
          <p:cNvSpPr txBox="1"/>
          <p:nvPr/>
        </p:nvSpPr>
        <p:spPr>
          <a:xfrm>
            <a:off x="7608872" y="3429000"/>
            <a:ext cx="3408814" cy="2031325"/>
          </a:xfrm>
          <a:prstGeom prst="rect">
            <a:avLst/>
          </a:prstGeom>
          <a:noFill/>
        </p:spPr>
        <p:txBody>
          <a:bodyPr wrap="square" rtlCol="0">
            <a:spAutoFit/>
          </a:bodyPr>
          <a:lstStyle/>
          <a:p>
            <a:r>
              <a:rPr lang="en-US" dirty="0"/>
              <a:t>Small actions and kindness towards children and young people in your school can make a huge difference.</a:t>
            </a:r>
          </a:p>
          <a:p>
            <a:endParaRPr lang="en-US" dirty="0"/>
          </a:p>
          <a:p>
            <a:r>
              <a:rPr lang="en-US" dirty="0"/>
              <a:t>Thank you for all you do to help keep children safe.</a:t>
            </a:r>
            <a:endParaRPr lang="en-GB" dirty="0"/>
          </a:p>
        </p:txBody>
      </p:sp>
      <p:pic>
        <p:nvPicPr>
          <p:cNvPr id="6" name="Picture 5">
            <a:extLst>
              <a:ext uri="{FF2B5EF4-FFF2-40B4-BE49-F238E27FC236}">
                <a16:creationId xmlns:a16="http://schemas.microsoft.com/office/drawing/2014/main" id="{97337074-BF08-A9A8-05B8-B0423CB9F717}"/>
              </a:ext>
            </a:extLst>
          </p:cNvPr>
          <p:cNvPicPr>
            <a:picLocks noChangeAspect="1"/>
          </p:cNvPicPr>
          <p:nvPr/>
        </p:nvPicPr>
        <p:blipFill>
          <a:blip r:embed="rId6"/>
          <a:stretch>
            <a:fillRect/>
          </a:stretch>
        </p:blipFill>
        <p:spPr>
          <a:xfrm>
            <a:off x="10352540" y="1063416"/>
            <a:ext cx="841321" cy="475529"/>
          </a:xfrm>
          <a:prstGeom prst="rect">
            <a:avLst/>
          </a:prstGeom>
        </p:spPr>
      </p:pic>
      <p:pic>
        <p:nvPicPr>
          <p:cNvPr id="9" name="Audio 8">
            <a:hlinkClick r:id="" action="ppaction://media"/>
            <a:extLst>
              <a:ext uri="{FF2B5EF4-FFF2-40B4-BE49-F238E27FC236}">
                <a16:creationId xmlns:a16="http://schemas.microsoft.com/office/drawing/2014/main" id="{FA988BAF-9CBD-345B-EC24-6F0493BD435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614129" y="2802288"/>
            <a:ext cx="2057400" cy="2057400"/>
          </a:xfrm>
          <a:prstGeom prst="ellipse">
            <a:avLst/>
          </a:prstGeom>
        </p:spPr>
      </p:pic>
    </p:spTree>
    <p:extLst>
      <p:ext uri="{BB962C8B-B14F-4D97-AF65-F5344CB8AC3E}">
        <p14:creationId xmlns:p14="http://schemas.microsoft.com/office/powerpoint/2010/main" val="3463456855"/>
      </p:ext>
    </p:extLst>
  </p:cSld>
  <p:clrMapOvr>
    <a:masterClrMapping/>
  </p:clrMapOvr>
  <mc:AlternateContent xmlns:mc="http://schemas.openxmlformats.org/markup-compatibility/2006" xmlns:p14="http://schemas.microsoft.com/office/powerpoint/2010/main">
    <mc:Choice Requires="p14">
      <p:transition spd="slow" p14:dur="2000" advTm="20579"/>
    </mc:Choice>
    <mc:Fallback xmlns="">
      <p:transition spd="slow" advTm="2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23A5-EBB2-844E-75A4-22BB14A0CDF8}"/>
              </a:ext>
            </a:extLst>
          </p:cNvPr>
          <p:cNvSpPr>
            <a:spLocks noGrp="1"/>
          </p:cNvSpPr>
          <p:nvPr>
            <p:ph type="title"/>
          </p:nvPr>
        </p:nvSpPr>
        <p:spPr/>
        <p:txBody>
          <a:bodyPr/>
          <a:lstStyle/>
          <a:p>
            <a:r>
              <a:rPr lang="en-US" dirty="0"/>
              <a:t>What is safeguarding to you? Views of different professionals</a:t>
            </a:r>
            <a:endParaRPr lang="en-GB" dirty="0"/>
          </a:p>
        </p:txBody>
      </p:sp>
      <p:pic>
        <p:nvPicPr>
          <p:cNvPr id="5" name="Online Media 4" title="What Is Safeguarding?">
            <a:hlinkClick r:id="" action="ppaction://media"/>
            <a:extLst>
              <a:ext uri="{FF2B5EF4-FFF2-40B4-BE49-F238E27FC236}">
                <a16:creationId xmlns:a16="http://schemas.microsoft.com/office/drawing/2014/main" id="{6D422E03-0602-0CDB-7D6B-C51A43D3746E}"/>
              </a:ext>
            </a:extLst>
          </p:cNvPr>
          <p:cNvPicPr>
            <a:picLocks noGrp="1" noRot="1" noChangeAspect="1"/>
          </p:cNvPicPr>
          <p:nvPr>
            <p:ph idx="1"/>
            <a:videoFile r:link="rId1"/>
          </p:nvPr>
        </p:nvPicPr>
        <p:blipFill>
          <a:blip r:embed="rId5"/>
          <a:stretch>
            <a:fillRect/>
          </a:stretch>
        </p:blipFill>
        <p:spPr>
          <a:xfrm>
            <a:off x="521843" y="2757324"/>
            <a:ext cx="6536983" cy="3693250"/>
          </a:xfrm>
          <a:prstGeom prst="rect">
            <a:avLst/>
          </a:prstGeom>
        </p:spPr>
      </p:pic>
      <p:sp>
        <p:nvSpPr>
          <p:cNvPr id="4" name="Slide Number Placeholder 3">
            <a:extLst>
              <a:ext uri="{FF2B5EF4-FFF2-40B4-BE49-F238E27FC236}">
                <a16:creationId xmlns:a16="http://schemas.microsoft.com/office/drawing/2014/main" id="{7BF6763B-9F9C-3D83-11D1-9F05BA9B3FC4}"/>
              </a:ext>
            </a:extLst>
          </p:cNvPr>
          <p:cNvSpPr>
            <a:spLocks noGrp="1"/>
          </p:cNvSpPr>
          <p:nvPr>
            <p:ph type="sldNum" sz="quarter" idx="12"/>
          </p:nvPr>
        </p:nvSpPr>
        <p:spPr/>
        <p:txBody>
          <a:bodyPr/>
          <a:lstStyle/>
          <a:p>
            <a:pPr rtl="0"/>
            <a:fld id="{9FF96B15-8338-45D5-A943-561235072D66}" type="slidenum">
              <a:rPr lang="en-GB" noProof="0" smtClean="0"/>
              <a:t>4</a:t>
            </a:fld>
            <a:endParaRPr lang="en-GB" noProof="0" dirty="0"/>
          </a:p>
        </p:txBody>
      </p:sp>
      <p:sp>
        <p:nvSpPr>
          <p:cNvPr id="6" name="TextBox 5">
            <a:extLst>
              <a:ext uri="{FF2B5EF4-FFF2-40B4-BE49-F238E27FC236}">
                <a16:creationId xmlns:a16="http://schemas.microsoft.com/office/drawing/2014/main" id="{5B4A1DF1-70AE-A65C-19DC-0CAEC3B7EDF0}"/>
              </a:ext>
            </a:extLst>
          </p:cNvPr>
          <p:cNvSpPr txBox="1"/>
          <p:nvPr/>
        </p:nvSpPr>
        <p:spPr>
          <a:xfrm>
            <a:off x="7753182" y="5295139"/>
            <a:ext cx="3781535" cy="923330"/>
          </a:xfrm>
          <a:prstGeom prst="rect">
            <a:avLst/>
          </a:prstGeom>
          <a:noFill/>
        </p:spPr>
        <p:txBody>
          <a:bodyPr wrap="square" rtlCol="0">
            <a:spAutoFit/>
          </a:bodyPr>
          <a:lstStyle/>
          <a:p>
            <a:r>
              <a:rPr lang="en-US" dirty="0"/>
              <a:t>Do you have any views that differ to those of the people within this video? </a:t>
            </a:r>
            <a:endParaRPr lang="en-GB" dirty="0"/>
          </a:p>
        </p:txBody>
      </p:sp>
      <p:sp>
        <p:nvSpPr>
          <p:cNvPr id="3" name="TextBox 2">
            <a:extLst>
              <a:ext uri="{FF2B5EF4-FFF2-40B4-BE49-F238E27FC236}">
                <a16:creationId xmlns:a16="http://schemas.microsoft.com/office/drawing/2014/main" id="{CE8445F7-65C6-AEC6-C112-F1AEAB22EC4F}"/>
              </a:ext>
            </a:extLst>
          </p:cNvPr>
          <p:cNvSpPr txBox="1"/>
          <p:nvPr/>
        </p:nvSpPr>
        <p:spPr>
          <a:xfrm>
            <a:off x="7753182" y="3429000"/>
            <a:ext cx="3093577" cy="923330"/>
          </a:xfrm>
          <a:prstGeom prst="rect">
            <a:avLst/>
          </a:prstGeom>
          <a:noFill/>
        </p:spPr>
        <p:txBody>
          <a:bodyPr wrap="square" rtlCol="0">
            <a:spAutoFit/>
          </a:bodyPr>
          <a:lstStyle/>
          <a:p>
            <a:r>
              <a:rPr lang="en-US" dirty="0"/>
              <a:t>Please keep in mind that safeguarding is everybody’s responsibility</a:t>
            </a:r>
            <a:endParaRPr lang="en-GB" dirty="0"/>
          </a:p>
        </p:txBody>
      </p:sp>
      <p:pic>
        <p:nvPicPr>
          <p:cNvPr id="7" name="Picture 6">
            <a:extLst>
              <a:ext uri="{FF2B5EF4-FFF2-40B4-BE49-F238E27FC236}">
                <a16:creationId xmlns:a16="http://schemas.microsoft.com/office/drawing/2014/main" id="{14FBDF96-3F42-F69D-4EEC-37448851DE14}"/>
              </a:ext>
            </a:extLst>
          </p:cNvPr>
          <p:cNvPicPr>
            <a:picLocks noChangeAspect="1"/>
          </p:cNvPicPr>
          <p:nvPr/>
        </p:nvPicPr>
        <p:blipFill>
          <a:blip r:embed="rId6"/>
          <a:stretch>
            <a:fillRect/>
          </a:stretch>
        </p:blipFill>
        <p:spPr>
          <a:xfrm>
            <a:off x="10395128" y="1101196"/>
            <a:ext cx="795611" cy="451907"/>
          </a:xfrm>
          <a:prstGeom prst="rect">
            <a:avLst/>
          </a:prstGeom>
        </p:spPr>
      </p:pic>
      <p:pic>
        <p:nvPicPr>
          <p:cNvPr id="13" name="Audio 12">
            <a:hlinkClick r:id="" action="ppaction://media"/>
            <a:extLst>
              <a:ext uri="{FF2B5EF4-FFF2-40B4-BE49-F238E27FC236}">
                <a16:creationId xmlns:a16="http://schemas.microsoft.com/office/drawing/2014/main" id="{1130C434-71BC-0332-D018-EB814AAB4B9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512415" y="3063736"/>
            <a:ext cx="2057400" cy="2057400"/>
          </a:xfrm>
          <a:prstGeom prst="ellipse">
            <a:avLst/>
          </a:prstGeom>
        </p:spPr>
      </p:pic>
    </p:spTree>
    <p:extLst>
      <p:ext uri="{BB962C8B-B14F-4D97-AF65-F5344CB8AC3E}">
        <p14:creationId xmlns:p14="http://schemas.microsoft.com/office/powerpoint/2010/main" val="604583110"/>
      </p:ext>
    </p:extLst>
  </p:cSld>
  <p:clrMapOvr>
    <a:masterClrMapping/>
  </p:clrMapOvr>
  <mc:AlternateContent xmlns:mc="http://schemas.openxmlformats.org/markup-compatibility/2006" xmlns:p14="http://schemas.microsoft.com/office/powerpoint/2010/main">
    <mc:Choice Requires="p14">
      <p:transition spd="slow" p14:dur="2000" advTm="18113"/>
    </mc:Choice>
    <mc:Fallback xmlns="">
      <p:transition spd="slow" advTm="1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61F7-411C-0DCF-654E-DC7222177C97}"/>
              </a:ext>
            </a:extLst>
          </p:cNvPr>
          <p:cNvSpPr>
            <a:spLocks noGrp="1"/>
          </p:cNvSpPr>
          <p:nvPr>
            <p:ph type="title"/>
          </p:nvPr>
        </p:nvSpPr>
        <p:spPr>
          <a:xfrm>
            <a:off x="782069" y="811743"/>
            <a:ext cx="8761413" cy="706964"/>
          </a:xfrm>
        </p:spPr>
        <p:txBody>
          <a:bodyPr/>
          <a:lstStyle/>
          <a:p>
            <a:r>
              <a:rPr lang="en-US" dirty="0"/>
              <a:t>Legislation</a:t>
            </a:r>
            <a:endParaRPr lang="en-GB" dirty="0"/>
          </a:p>
        </p:txBody>
      </p:sp>
      <p:sp>
        <p:nvSpPr>
          <p:cNvPr id="3" name="Slide Number Placeholder 2">
            <a:extLst>
              <a:ext uri="{FF2B5EF4-FFF2-40B4-BE49-F238E27FC236}">
                <a16:creationId xmlns:a16="http://schemas.microsoft.com/office/drawing/2014/main" id="{C680A550-6011-863E-7A64-3D28FB4D893A}"/>
              </a:ext>
            </a:extLst>
          </p:cNvPr>
          <p:cNvSpPr>
            <a:spLocks noGrp="1"/>
          </p:cNvSpPr>
          <p:nvPr>
            <p:ph type="sldNum" sz="quarter" idx="12"/>
          </p:nvPr>
        </p:nvSpPr>
        <p:spPr/>
        <p:txBody>
          <a:bodyPr/>
          <a:lstStyle/>
          <a:p>
            <a:pPr rtl="0"/>
            <a:fld id="{9FF96B15-8338-45D5-A943-561235072D66}" type="slidenum">
              <a:rPr lang="en-GB" noProof="0" smtClean="0"/>
              <a:t>5</a:t>
            </a:fld>
            <a:endParaRPr lang="en-GB" noProof="0" dirty="0"/>
          </a:p>
        </p:txBody>
      </p:sp>
      <p:sp>
        <p:nvSpPr>
          <p:cNvPr id="4" name="TextBox 3">
            <a:extLst>
              <a:ext uri="{FF2B5EF4-FFF2-40B4-BE49-F238E27FC236}">
                <a16:creationId xmlns:a16="http://schemas.microsoft.com/office/drawing/2014/main" id="{5A241E8D-31F3-1617-708D-012BEE938F3D}"/>
              </a:ext>
            </a:extLst>
          </p:cNvPr>
          <p:cNvSpPr txBox="1"/>
          <p:nvPr/>
        </p:nvSpPr>
        <p:spPr>
          <a:xfrm>
            <a:off x="528415" y="2619942"/>
            <a:ext cx="11135170" cy="4339650"/>
          </a:xfrm>
          <a:prstGeom prst="rect">
            <a:avLst/>
          </a:prstGeom>
          <a:noFill/>
        </p:spPr>
        <p:txBody>
          <a:bodyPr wrap="square" rtlCol="0">
            <a:spAutoFit/>
          </a:bodyPr>
          <a:lstStyle/>
          <a:p>
            <a:r>
              <a:rPr lang="en-US" sz="1600" dirty="0"/>
              <a:t>Commonly used guidance within schools:</a:t>
            </a:r>
          </a:p>
          <a:p>
            <a:pPr marL="285750" indent="-285750">
              <a:buFont typeface="Arial" panose="020B0604020202020204" pitchFamily="34" charset="0"/>
              <a:buChar char="•"/>
            </a:pPr>
            <a:r>
              <a:rPr lang="en-US" sz="1600" dirty="0"/>
              <a:t>Keeping Children Safe in Education 2025</a:t>
            </a:r>
          </a:p>
          <a:p>
            <a:pPr marL="285750" indent="-285750">
              <a:buFont typeface="Arial" panose="020B0604020202020204" pitchFamily="34" charset="0"/>
              <a:buChar char="•"/>
            </a:pPr>
            <a:r>
              <a:rPr lang="en-US" sz="1600" dirty="0"/>
              <a:t>Working Together to Safeguard Children 2023</a:t>
            </a:r>
          </a:p>
          <a:p>
            <a:pPr marL="285750" indent="-285750">
              <a:buFont typeface="Arial" panose="020B0604020202020204" pitchFamily="34" charset="0"/>
              <a:buChar char="•"/>
            </a:pPr>
            <a:endParaRPr lang="en-US" sz="1600" dirty="0"/>
          </a:p>
          <a:p>
            <a:r>
              <a:rPr lang="en-US" sz="1600" dirty="0"/>
              <a:t>Other relevant guidance includes:</a:t>
            </a:r>
          </a:p>
          <a:p>
            <a:pPr marL="285750" indent="-285750">
              <a:buFont typeface="Arial" panose="020B0604020202020204" pitchFamily="34" charset="0"/>
              <a:buChar char="•"/>
            </a:pPr>
            <a:r>
              <a:rPr lang="en-US" sz="1600" dirty="0"/>
              <a:t>What to do if you’re worried a child is being abused: advice for practitioners 2015</a:t>
            </a:r>
          </a:p>
          <a:p>
            <a:pPr marL="285750" indent="-285750">
              <a:buFont typeface="Arial" panose="020B0604020202020204" pitchFamily="34" charset="0"/>
              <a:buChar char="•"/>
            </a:pPr>
            <a:r>
              <a:rPr lang="en-US" sz="1600" dirty="0"/>
              <a:t>Education Act 2022</a:t>
            </a:r>
          </a:p>
          <a:p>
            <a:pPr marL="285750" indent="-285750">
              <a:buFont typeface="Arial" panose="020B0604020202020204" pitchFamily="34" charset="0"/>
              <a:buChar char="•"/>
            </a:pPr>
            <a:r>
              <a:rPr lang="en-US" sz="1600" dirty="0"/>
              <a:t>Children Act 2004</a:t>
            </a:r>
          </a:p>
          <a:p>
            <a:pPr marL="285750" indent="-285750">
              <a:buFont typeface="Arial" panose="020B0604020202020204" pitchFamily="34" charset="0"/>
              <a:buChar char="•"/>
            </a:pPr>
            <a:r>
              <a:rPr lang="en-US" sz="1600" dirty="0"/>
              <a:t>UN Convention on the Rights of the Child</a:t>
            </a:r>
          </a:p>
          <a:p>
            <a:endParaRPr lang="en-US" sz="1600" dirty="0"/>
          </a:p>
          <a:p>
            <a:r>
              <a:rPr lang="en-US" sz="1600" dirty="0"/>
              <a:t>All staff should be aware of systems within school which support safeguarding. This should include the:</a:t>
            </a:r>
          </a:p>
          <a:p>
            <a:pPr marL="285750" indent="-285750">
              <a:buFont typeface="Arial" panose="020B0604020202020204" pitchFamily="34" charset="0"/>
              <a:buChar char="•"/>
            </a:pPr>
            <a:r>
              <a:rPr lang="en-US" sz="1600" dirty="0"/>
              <a:t>Safeguarding and child protection policy </a:t>
            </a:r>
          </a:p>
          <a:p>
            <a:pPr marL="285750" indent="-285750">
              <a:buFont typeface="Arial" panose="020B0604020202020204" pitchFamily="34" charset="0"/>
              <a:buChar char="•"/>
            </a:pPr>
            <a:r>
              <a:rPr lang="en-US" sz="1600" dirty="0"/>
              <a:t>Behaviour policy</a:t>
            </a:r>
          </a:p>
          <a:p>
            <a:pPr marL="285750" indent="-285750">
              <a:buFont typeface="Arial" panose="020B0604020202020204" pitchFamily="34" charset="0"/>
              <a:buChar char="•"/>
            </a:pPr>
            <a:r>
              <a:rPr lang="en-US" sz="1600" dirty="0"/>
              <a:t>Staff code of conduct</a:t>
            </a:r>
          </a:p>
          <a:p>
            <a:pPr marL="285750" indent="-285750">
              <a:buFont typeface="Arial" panose="020B0604020202020204" pitchFamily="34" charset="0"/>
              <a:buChar char="•"/>
            </a:pPr>
            <a:r>
              <a:rPr lang="en-US" sz="1600" dirty="0"/>
              <a:t>Safeguarding response to children who are absent from education</a:t>
            </a:r>
          </a:p>
          <a:p>
            <a:pPr marL="285750" indent="-285750">
              <a:buFont typeface="Arial" panose="020B0604020202020204" pitchFamily="34" charset="0"/>
              <a:buChar char="•"/>
            </a:pPr>
            <a:r>
              <a:rPr lang="en-US" sz="1600" dirty="0"/>
              <a:t>Role of the designated safeguarding lead</a:t>
            </a:r>
          </a:p>
          <a:p>
            <a:endParaRPr lang="en-GB" sz="2000" dirty="0"/>
          </a:p>
        </p:txBody>
      </p:sp>
      <p:pic>
        <p:nvPicPr>
          <p:cNvPr id="6" name="Graphic 5" descr="Open book outline">
            <a:extLst>
              <a:ext uri="{FF2B5EF4-FFF2-40B4-BE49-F238E27FC236}">
                <a16:creationId xmlns:a16="http://schemas.microsoft.com/office/drawing/2014/main" id="{E8CF6852-0FE5-B43A-DAAB-FCDFB20B8A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3524" y="2372292"/>
            <a:ext cx="1618115" cy="1618115"/>
          </a:xfrm>
          <a:prstGeom prst="rect">
            <a:avLst/>
          </a:prstGeom>
        </p:spPr>
      </p:pic>
      <p:pic>
        <p:nvPicPr>
          <p:cNvPr id="5" name="Picture 4">
            <a:extLst>
              <a:ext uri="{FF2B5EF4-FFF2-40B4-BE49-F238E27FC236}">
                <a16:creationId xmlns:a16="http://schemas.microsoft.com/office/drawing/2014/main" id="{D551EECC-6DC7-A6F2-2AAB-8A56BC61CC53}"/>
              </a:ext>
            </a:extLst>
          </p:cNvPr>
          <p:cNvPicPr>
            <a:picLocks noChangeAspect="1"/>
          </p:cNvPicPr>
          <p:nvPr/>
        </p:nvPicPr>
        <p:blipFill>
          <a:blip r:embed="rId6"/>
          <a:stretch>
            <a:fillRect/>
          </a:stretch>
        </p:blipFill>
        <p:spPr>
          <a:xfrm>
            <a:off x="10352540" y="1073017"/>
            <a:ext cx="838199" cy="476097"/>
          </a:xfrm>
          <a:prstGeom prst="rect">
            <a:avLst/>
          </a:prstGeom>
        </p:spPr>
      </p:pic>
      <p:pic>
        <p:nvPicPr>
          <p:cNvPr id="10" name="Audio 9">
            <a:hlinkClick r:id="" action="ppaction://media"/>
            <a:extLst>
              <a:ext uri="{FF2B5EF4-FFF2-40B4-BE49-F238E27FC236}">
                <a16:creationId xmlns:a16="http://schemas.microsoft.com/office/drawing/2014/main" id="{42D8F61A-1791-FCEB-00A7-C967A9A2CF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488140" y="2961707"/>
            <a:ext cx="2057400" cy="2057400"/>
          </a:xfrm>
          <a:prstGeom prst="ellipse">
            <a:avLst/>
          </a:prstGeom>
        </p:spPr>
      </p:pic>
    </p:spTree>
    <p:extLst>
      <p:ext uri="{BB962C8B-B14F-4D97-AF65-F5344CB8AC3E}">
        <p14:creationId xmlns:p14="http://schemas.microsoft.com/office/powerpoint/2010/main" val="1743357245"/>
      </p:ext>
    </p:extLst>
  </p:cSld>
  <p:clrMapOvr>
    <a:masterClrMapping/>
  </p:clrMapOvr>
  <mc:AlternateContent xmlns:mc="http://schemas.openxmlformats.org/markup-compatibility/2006" xmlns:p14="http://schemas.microsoft.com/office/powerpoint/2010/main">
    <mc:Choice Requires="p14">
      <p:transition spd="slow" p14:dur="2000" advTm="50974"/>
    </mc:Choice>
    <mc:Fallback xmlns="">
      <p:transition spd="slow" advTm="5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6362-7E63-E7CC-0B14-64115D58B60B}"/>
              </a:ext>
            </a:extLst>
          </p:cNvPr>
          <p:cNvSpPr>
            <a:spLocks noGrp="1"/>
          </p:cNvSpPr>
          <p:nvPr>
            <p:ph type="title"/>
          </p:nvPr>
        </p:nvSpPr>
        <p:spPr/>
        <p:txBody>
          <a:bodyPr/>
          <a:lstStyle/>
          <a:p>
            <a:r>
              <a:rPr lang="en-US" dirty="0"/>
              <a:t>Recent changes in legislation</a:t>
            </a:r>
            <a:endParaRPr lang="en-GB" dirty="0"/>
          </a:p>
        </p:txBody>
      </p:sp>
      <p:sp>
        <p:nvSpPr>
          <p:cNvPr id="3" name="Slide Number Placeholder 2">
            <a:extLst>
              <a:ext uri="{FF2B5EF4-FFF2-40B4-BE49-F238E27FC236}">
                <a16:creationId xmlns:a16="http://schemas.microsoft.com/office/drawing/2014/main" id="{D5AD6028-A02B-33D2-B7FB-7B5679DE6FBD}"/>
              </a:ext>
            </a:extLst>
          </p:cNvPr>
          <p:cNvSpPr>
            <a:spLocks noGrp="1"/>
          </p:cNvSpPr>
          <p:nvPr>
            <p:ph type="sldNum" sz="quarter" idx="12"/>
          </p:nvPr>
        </p:nvSpPr>
        <p:spPr/>
        <p:txBody>
          <a:bodyPr/>
          <a:lstStyle/>
          <a:p>
            <a:pPr rtl="0"/>
            <a:fld id="{9FF96B15-8338-45D5-A943-561235072D66}" type="slidenum">
              <a:rPr lang="en-GB" noProof="0" smtClean="0"/>
              <a:t>6</a:t>
            </a:fld>
            <a:endParaRPr lang="en-GB" noProof="0" dirty="0"/>
          </a:p>
        </p:txBody>
      </p:sp>
      <p:pic>
        <p:nvPicPr>
          <p:cNvPr id="4" name="Picture 3">
            <a:extLst>
              <a:ext uri="{FF2B5EF4-FFF2-40B4-BE49-F238E27FC236}">
                <a16:creationId xmlns:a16="http://schemas.microsoft.com/office/drawing/2014/main" id="{25700979-6936-DBDA-B70D-E379647727B9}"/>
              </a:ext>
            </a:extLst>
          </p:cNvPr>
          <p:cNvPicPr>
            <a:picLocks noChangeAspect="1"/>
          </p:cNvPicPr>
          <p:nvPr/>
        </p:nvPicPr>
        <p:blipFill>
          <a:blip r:embed="rId4"/>
          <a:stretch>
            <a:fillRect/>
          </a:stretch>
        </p:blipFill>
        <p:spPr>
          <a:xfrm>
            <a:off x="10352540" y="1089385"/>
            <a:ext cx="841321" cy="475529"/>
          </a:xfrm>
          <a:prstGeom prst="rect">
            <a:avLst/>
          </a:prstGeom>
        </p:spPr>
      </p:pic>
      <p:sp>
        <p:nvSpPr>
          <p:cNvPr id="5" name="TextBox 4">
            <a:extLst>
              <a:ext uri="{FF2B5EF4-FFF2-40B4-BE49-F238E27FC236}">
                <a16:creationId xmlns:a16="http://schemas.microsoft.com/office/drawing/2014/main" id="{9CA6D724-A1A5-1BCF-ED34-F611E3B4897A}"/>
              </a:ext>
            </a:extLst>
          </p:cNvPr>
          <p:cNvSpPr txBox="1"/>
          <p:nvPr/>
        </p:nvSpPr>
        <p:spPr>
          <a:xfrm>
            <a:off x="478564" y="2384277"/>
            <a:ext cx="11186445" cy="44096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entury Gothic" panose="020B0502020202020204"/>
                <a:ea typeface="+mn-ea"/>
                <a:cs typeface="+mn-cs"/>
              </a:rPr>
              <a:t>Updates to KCSIE 2025 </a:t>
            </a: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are about </a:t>
            </a:r>
            <a:r>
              <a:rPr kumimoji="0" lang="en-US" sz="1500" b="1" i="0" u="none" strike="noStrike" kern="1200" cap="none" spc="0" normalizeH="0" baseline="0" noProof="0">
                <a:ln>
                  <a:noFill/>
                </a:ln>
                <a:solidFill>
                  <a:prstClr val="black"/>
                </a:solidFill>
                <a:effectLst/>
                <a:uLnTx/>
                <a:uFillTx/>
                <a:latin typeface="Century Gothic" panose="020B0502020202020204"/>
                <a:ea typeface="+mn-ea"/>
                <a:cs typeface="+mn-cs"/>
              </a:rPr>
              <a:t>refining and strengthening </a:t>
            </a: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what is already within the guidance, rather than any significant changes.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Changes include…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Clarification that the DfE's Working Together To Improve School Attendance is now statutory guidance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Changes to the list of content risks under online safety, adding in disinformation, misinformation and conspiracy theories – these are now explicitly recognised as safeguarding harms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More information on the DfE guidance on generative artificial intelligence (AI)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Additional information on, and clarity around, alternative provision guidance – safeguarding oversight does not end when a child is offsite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entury Gothic" panose="020B0502020202020204"/>
                <a:ea typeface="+mn-ea"/>
                <a:cs typeface="+mn-cs"/>
              </a:rPr>
              <a:t>Clarity on Virtual School Heads and their non-statutory responsibilities around children in kinship care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prstClr val="black"/>
                </a:solidFill>
                <a:effectLst/>
                <a:uLnTx/>
                <a:uFillTx/>
                <a:latin typeface="Century Gothic" panose="020B0502020202020204"/>
                <a:ea typeface="+mn-ea"/>
                <a:cs typeface="+mn-cs"/>
              </a:rPr>
              <a:t>The guidance also mentions forthcoming revised guidance on gender questioning children and  relationships, sex and health education, both expected this summer.</a:t>
            </a:r>
            <a:endParaRPr kumimoji="0" lang="en-US" sz="15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6" name="Audio 15">
            <a:hlinkClick r:id="" action="ppaction://media"/>
            <a:extLst>
              <a:ext uri="{FF2B5EF4-FFF2-40B4-BE49-F238E27FC236}">
                <a16:creationId xmlns:a16="http://schemas.microsoft.com/office/drawing/2014/main" id="{A958FD42-AAE1-AD0E-AACD-90DE57685E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636309" y="3137332"/>
            <a:ext cx="2057400" cy="2057400"/>
          </a:xfrm>
          <a:prstGeom prst="ellipse">
            <a:avLst/>
          </a:prstGeom>
        </p:spPr>
      </p:pic>
    </p:spTree>
    <p:extLst>
      <p:ext uri="{BB962C8B-B14F-4D97-AF65-F5344CB8AC3E}">
        <p14:creationId xmlns:p14="http://schemas.microsoft.com/office/powerpoint/2010/main" val="2882036258"/>
      </p:ext>
    </p:extLst>
  </p:cSld>
  <p:clrMapOvr>
    <a:masterClrMapping/>
  </p:clrMapOvr>
  <mc:AlternateContent xmlns:mc="http://schemas.openxmlformats.org/markup-compatibility/2006" xmlns:p14="http://schemas.microsoft.com/office/powerpoint/2010/main">
    <mc:Choice Requires="p14">
      <p:transition spd="slow" p14:dur="2000" advTm="66339"/>
    </mc:Choice>
    <mc:Fallback xmlns="">
      <p:transition spd="slow" advTm="6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A5D2-BF9E-0011-FC14-117E81E1A98F}"/>
              </a:ext>
            </a:extLst>
          </p:cNvPr>
          <p:cNvSpPr>
            <a:spLocks noGrp="1"/>
          </p:cNvSpPr>
          <p:nvPr>
            <p:ph type="title"/>
          </p:nvPr>
        </p:nvSpPr>
        <p:spPr/>
        <p:txBody>
          <a:bodyPr/>
          <a:lstStyle/>
          <a:p>
            <a:r>
              <a:rPr lang="en-US" dirty="0"/>
              <a:t>Types of abuse and neglect </a:t>
            </a:r>
            <a:endParaRPr lang="en-GB" dirty="0"/>
          </a:p>
        </p:txBody>
      </p:sp>
      <p:sp>
        <p:nvSpPr>
          <p:cNvPr id="3" name="Slide Number Placeholder 2">
            <a:extLst>
              <a:ext uri="{FF2B5EF4-FFF2-40B4-BE49-F238E27FC236}">
                <a16:creationId xmlns:a16="http://schemas.microsoft.com/office/drawing/2014/main" id="{1D04FD7F-161A-FE36-DF38-297695A158A7}"/>
              </a:ext>
            </a:extLst>
          </p:cNvPr>
          <p:cNvSpPr>
            <a:spLocks noGrp="1"/>
          </p:cNvSpPr>
          <p:nvPr>
            <p:ph type="sldNum" sz="quarter" idx="12"/>
          </p:nvPr>
        </p:nvSpPr>
        <p:spPr/>
        <p:txBody>
          <a:bodyPr/>
          <a:lstStyle/>
          <a:p>
            <a:pPr rtl="0"/>
            <a:fld id="{9FF96B15-8338-45D5-A943-561235072D66}" type="slidenum">
              <a:rPr lang="en-GB" noProof="0" smtClean="0"/>
              <a:t>7</a:t>
            </a:fld>
            <a:endParaRPr lang="en-GB" noProof="0" dirty="0"/>
          </a:p>
        </p:txBody>
      </p:sp>
      <p:sp>
        <p:nvSpPr>
          <p:cNvPr id="4" name="TextBox 3">
            <a:extLst>
              <a:ext uri="{FF2B5EF4-FFF2-40B4-BE49-F238E27FC236}">
                <a16:creationId xmlns:a16="http://schemas.microsoft.com/office/drawing/2014/main" id="{6C837651-B5B2-6FD1-55E6-F1FF82FEF613}"/>
              </a:ext>
            </a:extLst>
          </p:cNvPr>
          <p:cNvSpPr txBox="1"/>
          <p:nvPr/>
        </p:nvSpPr>
        <p:spPr>
          <a:xfrm>
            <a:off x="205099" y="2318296"/>
            <a:ext cx="11186445" cy="3954929"/>
          </a:xfrm>
          <a:prstGeom prst="rect">
            <a:avLst/>
          </a:prstGeom>
          <a:noFill/>
        </p:spPr>
        <p:txBody>
          <a:bodyPr wrap="square" rtlCol="0">
            <a:spAutoFit/>
          </a:bodyPr>
          <a:lstStyle/>
          <a:p>
            <a:r>
              <a:rPr lang="en-US" sz="1600" b="1" dirty="0"/>
              <a:t>Neglect</a:t>
            </a:r>
          </a:p>
          <a:p>
            <a:endParaRPr lang="en-US" sz="1400" dirty="0"/>
          </a:p>
          <a:p>
            <a:r>
              <a:rPr lang="en-US" sz="1400" dirty="0"/>
              <a:t>Neglect is… the persistent failure to meet a child’s basic physical and/or psychological needs, likely to result in the serious impairment of the child’s health or development. This includes failing to provide adequate food, clothing, shelter, supervision, or medical care (KCSIE, 2024)</a:t>
            </a:r>
          </a:p>
          <a:p>
            <a:endParaRPr lang="en-US" sz="1100" b="1" dirty="0"/>
          </a:p>
          <a:p>
            <a:r>
              <a:rPr lang="en-US" sz="1400" dirty="0"/>
              <a:t>What signs should we be looking out for? </a:t>
            </a:r>
          </a:p>
          <a:p>
            <a:pPr marL="285750" indent="-285750">
              <a:buFont typeface="Arial" panose="020B0604020202020204" pitchFamily="34" charset="0"/>
              <a:buChar char="•"/>
            </a:pPr>
            <a:r>
              <a:rPr lang="en-US" sz="1400" dirty="0"/>
              <a:t>Frequent hunger</a:t>
            </a:r>
          </a:p>
          <a:p>
            <a:pPr marL="285750" indent="-285750">
              <a:buFont typeface="Arial" panose="020B0604020202020204" pitchFamily="34" charset="0"/>
              <a:buChar char="•"/>
            </a:pPr>
            <a:r>
              <a:rPr lang="en-US" sz="1400" dirty="0"/>
              <a:t>Poor personal hygiene</a:t>
            </a:r>
          </a:p>
          <a:p>
            <a:pPr marL="285750" indent="-285750">
              <a:buFont typeface="Arial" panose="020B0604020202020204" pitchFamily="34" charset="0"/>
              <a:buChar char="•"/>
            </a:pPr>
            <a:r>
              <a:rPr lang="en-US" sz="1400" dirty="0"/>
              <a:t>Frequent tiredness</a:t>
            </a:r>
          </a:p>
          <a:p>
            <a:pPr marL="285750" indent="-285750">
              <a:buFont typeface="Arial" panose="020B0604020202020204" pitchFamily="34" charset="0"/>
              <a:buChar char="•"/>
            </a:pPr>
            <a:r>
              <a:rPr lang="en-US" sz="1400" dirty="0"/>
              <a:t>Inadequate and/or dirty, ill-fitting clothing</a:t>
            </a:r>
          </a:p>
          <a:p>
            <a:pPr marL="285750" indent="-285750">
              <a:buFont typeface="Arial" panose="020B0604020202020204" pitchFamily="34" charset="0"/>
              <a:buChar char="•"/>
            </a:pPr>
            <a:r>
              <a:rPr lang="en-US" sz="1400" dirty="0"/>
              <a:t>Being under or overweight</a:t>
            </a:r>
          </a:p>
          <a:p>
            <a:pPr marL="285750" indent="-285750">
              <a:buFont typeface="Arial" panose="020B0604020202020204" pitchFamily="34" charset="0"/>
              <a:buChar char="•"/>
            </a:pPr>
            <a:r>
              <a:rPr lang="en-US" sz="1400" dirty="0"/>
              <a:t>Social isolation</a:t>
            </a:r>
          </a:p>
          <a:p>
            <a:pPr marL="285750" indent="-285750">
              <a:buFont typeface="Arial" panose="020B0604020202020204" pitchFamily="34" charset="0"/>
              <a:buChar char="•"/>
            </a:pPr>
            <a:r>
              <a:rPr lang="en-US" sz="1400" dirty="0"/>
              <a:t>Poor self-esteem</a:t>
            </a:r>
          </a:p>
          <a:p>
            <a:pPr marL="285750" indent="-285750">
              <a:buFont typeface="Arial" panose="020B0604020202020204" pitchFamily="34" charset="0"/>
              <a:buChar char="•"/>
            </a:pPr>
            <a:r>
              <a:rPr lang="en-US" sz="1400" dirty="0"/>
              <a:t>Frequent lateness or missing education</a:t>
            </a:r>
          </a:p>
          <a:p>
            <a:pPr marL="285750" indent="-285750">
              <a:buFont typeface="Arial" panose="020B0604020202020204" pitchFamily="34" charset="0"/>
              <a:buChar char="•"/>
            </a:pPr>
            <a:r>
              <a:rPr lang="en-US" sz="1400" dirty="0"/>
              <a:t>Missed medical /dental appointments</a:t>
            </a:r>
          </a:p>
          <a:p>
            <a:pPr marL="285750" indent="-285750">
              <a:buFont typeface="Arial" panose="020B0604020202020204" pitchFamily="34" charset="0"/>
              <a:buChar char="•"/>
            </a:pPr>
            <a:r>
              <a:rPr lang="en-US" sz="1400" dirty="0"/>
              <a:t>Poor relationships with peers</a:t>
            </a:r>
          </a:p>
          <a:p>
            <a:pPr marL="285750" indent="-285750">
              <a:buFont typeface="Arial" panose="020B0604020202020204" pitchFamily="34" charset="0"/>
              <a:buChar char="•"/>
            </a:pPr>
            <a:r>
              <a:rPr lang="en-US" sz="1400" dirty="0"/>
              <a:t>Stealing from others</a:t>
            </a:r>
            <a:endParaRPr lang="en-GB" sz="1400" dirty="0"/>
          </a:p>
        </p:txBody>
      </p:sp>
      <p:pic>
        <p:nvPicPr>
          <p:cNvPr id="8" name="Graphic 7" descr="Fresh Laundry outline">
            <a:extLst>
              <a:ext uri="{FF2B5EF4-FFF2-40B4-BE49-F238E27FC236}">
                <a16:creationId xmlns:a16="http://schemas.microsoft.com/office/drawing/2014/main" id="{FC8CC659-11C9-69ED-F91A-BCC6D9CB3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81352" y="3780987"/>
            <a:ext cx="914400" cy="914400"/>
          </a:xfrm>
          <a:prstGeom prst="rect">
            <a:avLst/>
          </a:prstGeom>
        </p:spPr>
      </p:pic>
      <p:pic>
        <p:nvPicPr>
          <p:cNvPr id="12" name="Graphic 11" descr="House with solid fill">
            <a:extLst>
              <a:ext uri="{FF2B5EF4-FFF2-40B4-BE49-F238E27FC236}">
                <a16:creationId xmlns:a16="http://schemas.microsoft.com/office/drawing/2014/main" id="{140FBC59-960E-13D3-6C92-DE8F1C44ED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4439" y="3945377"/>
            <a:ext cx="914400" cy="914400"/>
          </a:xfrm>
          <a:prstGeom prst="rect">
            <a:avLst/>
          </a:prstGeom>
        </p:spPr>
      </p:pic>
      <p:pic>
        <p:nvPicPr>
          <p:cNvPr id="14" name="Graphic 13" descr="Toothbrush outline">
            <a:extLst>
              <a:ext uri="{FF2B5EF4-FFF2-40B4-BE49-F238E27FC236}">
                <a16:creationId xmlns:a16="http://schemas.microsoft.com/office/drawing/2014/main" id="{453D59EB-C57C-ECEB-960E-14EC16B82F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2698" y="4859777"/>
            <a:ext cx="914400" cy="914400"/>
          </a:xfrm>
          <a:prstGeom prst="rect">
            <a:avLst/>
          </a:prstGeom>
        </p:spPr>
      </p:pic>
      <p:pic>
        <p:nvPicPr>
          <p:cNvPr id="16" name="Graphic 15" descr="Bed with solid fill">
            <a:extLst>
              <a:ext uri="{FF2B5EF4-FFF2-40B4-BE49-F238E27FC236}">
                <a16:creationId xmlns:a16="http://schemas.microsoft.com/office/drawing/2014/main" id="{06451B97-02F5-9BBF-790F-B58BAC3007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6226" y="4969932"/>
            <a:ext cx="914400" cy="914400"/>
          </a:xfrm>
          <a:prstGeom prst="rect">
            <a:avLst/>
          </a:prstGeom>
        </p:spPr>
      </p:pic>
      <p:pic>
        <p:nvPicPr>
          <p:cNvPr id="5" name="Picture 4">
            <a:extLst>
              <a:ext uri="{FF2B5EF4-FFF2-40B4-BE49-F238E27FC236}">
                <a16:creationId xmlns:a16="http://schemas.microsoft.com/office/drawing/2014/main" id="{BEAF2EAC-03B4-C36D-4867-7F6BC5F09058}"/>
              </a:ext>
            </a:extLst>
          </p:cNvPr>
          <p:cNvPicPr>
            <a:picLocks noChangeAspect="1"/>
          </p:cNvPicPr>
          <p:nvPr/>
        </p:nvPicPr>
        <p:blipFill>
          <a:blip r:embed="rId12"/>
          <a:stretch>
            <a:fillRect/>
          </a:stretch>
        </p:blipFill>
        <p:spPr>
          <a:xfrm>
            <a:off x="10352540" y="1063416"/>
            <a:ext cx="841321" cy="475529"/>
          </a:xfrm>
          <a:prstGeom prst="rect">
            <a:avLst/>
          </a:prstGeom>
        </p:spPr>
      </p:pic>
      <p:pic>
        <p:nvPicPr>
          <p:cNvPr id="15" name="Audio 14">
            <a:hlinkClick r:id="" action="ppaction://media"/>
            <a:extLst>
              <a:ext uri="{FF2B5EF4-FFF2-40B4-BE49-F238E27FC236}">
                <a16:creationId xmlns:a16="http://schemas.microsoft.com/office/drawing/2014/main" id="{D3559410-0395-8F4F-2277-4CEF47497FB8}"/>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352540" y="2901206"/>
            <a:ext cx="2057400" cy="2057400"/>
          </a:xfrm>
          <a:prstGeom prst="ellipse">
            <a:avLst/>
          </a:prstGeom>
        </p:spPr>
      </p:pic>
    </p:spTree>
    <p:extLst>
      <p:ext uri="{BB962C8B-B14F-4D97-AF65-F5344CB8AC3E}">
        <p14:creationId xmlns:p14="http://schemas.microsoft.com/office/powerpoint/2010/main" val="1344811555"/>
      </p:ext>
    </p:extLst>
  </p:cSld>
  <p:clrMapOvr>
    <a:masterClrMapping/>
  </p:clrMapOvr>
  <mc:AlternateContent xmlns:mc="http://schemas.openxmlformats.org/markup-compatibility/2006" xmlns:p14="http://schemas.microsoft.com/office/powerpoint/2010/main">
    <mc:Choice Requires="p14">
      <p:transition spd="slow" p14:dur="2000" advTm="51450"/>
    </mc:Choice>
    <mc:Fallback xmlns="">
      <p:transition spd="slow" advTm="5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BB84-4AEF-B035-E0E3-2D5E8A848D4A}"/>
              </a:ext>
            </a:extLst>
          </p:cNvPr>
          <p:cNvSpPr>
            <a:spLocks noGrp="1"/>
          </p:cNvSpPr>
          <p:nvPr>
            <p:ph type="title"/>
          </p:nvPr>
        </p:nvSpPr>
        <p:spPr/>
        <p:txBody>
          <a:bodyPr/>
          <a:lstStyle/>
          <a:p>
            <a:r>
              <a:rPr lang="en-US" dirty="0"/>
              <a:t>Types of abuse and neglect </a:t>
            </a:r>
            <a:endParaRPr lang="en-GB" dirty="0"/>
          </a:p>
        </p:txBody>
      </p:sp>
      <p:sp>
        <p:nvSpPr>
          <p:cNvPr id="3" name="Slide Number Placeholder 2">
            <a:extLst>
              <a:ext uri="{FF2B5EF4-FFF2-40B4-BE49-F238E27FC236}">
                <a16:creationId xmlns:a16="http://schemas.microsoft.com/office/drawing/2014/main" id="{F200346A-F720-17AC-C16E-E1B22E9508C5}"/>
              </a:ext>
            </a:extLst>
          </p:cNvPr>
          <p:cNvSpPr>
            <a:spLocks noGrp="1"/>
          </p:cNvSpPr>
          <p:nvPr>
            <p:ph type="sldNum" sz="quarter" idx="12"/>
          </p:nvPr>
        </p:nvSpPr>
        <p:spPr/>
        <p:txBody>
          <a:bodyPr/>
          <a:lstStyle/>
          <a:p>
            <a:pPr rtl="0"/>
            <a:fld id="{9FF96B15-8338-45D5-A943-561235072D66}" type="slidenum">
              <a:rPr lang="en-GB" noProof="0" smtClean="0"/>
              <a:t>8</a:t>
            </a:fld>
            <a:endParaRPr lang="en-GB" noProof="0" dirty="0"/>
          </a:p>
        </p:txBody>
      </p:sp>
      <p:sp>
        <p:nvSpPr>
          <p:cNvPr id="4" name="TextBox 3">
            <a:extLst>
              <a:ext uri="{FF2B5EF4-FFF2-40B4-BE49-F238E27FC236}">
                <a16:creationId xmlns:a16="http://schemas.microsoft.com/office/drawing/2014/main" id="{3332624D-B9C3-00BD-6A4A-34DF6F52BA81}"/>
              </a:ext>
            </a:extLst>
          </p:cNvPr>
          <p:cNvSpPr txBox="1"/>
          <p:nvPr/>
        </p:nvSpPr>
        <p:spPr>
          <a:xfrm>
            <a:off x="478564" y="2427006"/>
            <a:ext cx="11485548" cy="4124206"/>
          </a:xfrm>
          <a:prstGeom prst="rect">
            <a:avLst/>
          </a:prstGeom>
          <a:noFill/>
        </p:spPr>
        <p:txBody>
          <a:bodyPr wrap="square" rtlCol="0">
            <a:spAutoFit/>
          </a:bodyPr>
          <a:lstStyle/>
          <a:p>
            <a:r>
              <a:rPr lang="en-US" b="1" dirty="0"/>
              <a:t>Physical abuse</a:t>
            </a:r>
          </a:p>
          <a:p>
            <a:endParaRPr lang="en-US" b="1" dirty="0"/>
          </a:p>
          <a:p>
            <a:r>
              <a:rPr lang="en-US" sz="1600" dirty="0"/>
              <a:t>Physical abuse is…  deliberately causing physical harm to a child, which can include actions like hitting, shaking, throwing, or poisoning, or causing harm through scalding, drowning, suffocating, or deliberately inducing illness. It can also involve causing physical harm by fabricating symptoms of illness in a child (KCSIE, 2024)</a:t>
            </a:r>
          </a:p>
          <a:p>
            <a:endParaRPr lang="en-US" sz="1600" dirty="0"/>
          </a:p>
          <a:p>
            <a:r>
              <a:rPr lang="en-US" sz="1600" dirty="0"/>
              <a:t>Signs of physical abuse can include…</a:t>
            </a:r>
          </a:p>
          <a:p>
            <a:pPr marL="285750" indent="-285750">
              <a:buFont typeface="Arial" panose="020B0604020202020204" pitchFamily="34" charset="0"/>
              <a:buChar char="•"/>
            </a:pPr>
            <a:r>
              <a:rPr lang="en-US" sz="1600" dirty="0"/>
              <a:t>Bruising, particularly in more unexpected places on the body such as the face, neck and ears</a:t>
            </a:r>
          </a:p>
          <a:p>
            <a:pPr marL="285750" indent="-285750">
              <a:buFont typeface="Arial" panose="020B0604020202020204" pitchFamily="34" charset="0"/>
              <a:buChar char="•"/>
            </a:pPr>
            <a:r>
              <a:rPr lang="en-US" sz="1600" dirty="0"/>
              <a:t>Burns </a:t>
            </a:r>
          </a:p>
          <a:p>
            <a:pPr marL="285750" indent="-285750">
              <a:buFont typeface="Arial" panose="020B0604020202020204" pitchFamily="34" charset="0"/>
              <a:buChar char="•"/>
            </a:pPr>
            <a:r>
              <a:rPr lang="en-US" sz="1600" dirty="0"/>
              <a:t>Bite marks</a:t>
            </a:r>
          </a:p>
          <a:p>
            <a:pPr marL="285750" indent="-285750">
              <a:buFont typeface="Arial" panose="020B0604020202020204" pitchFamily="34" charset="0"/>
              <a:buChar char="•"/>
            </a:pPr>
            <a:r>
              <a:rPr lang="en-US" sz="1600" dirty="0"/>
              <a:t>Broken bones</a:t>
            </a:r>
          </a:p>
          <a:p>
            <a:pPr marL="285750" indent="-285750">
              <a:buFont typeface="Arial" panose="020B0604020202020204" pitchFamily="34" charset="0"/>
              <a:buChar char="•"/>
            </a:pPr>
            <a:r>
              <a:rPr lang="en-US" sz="1600" dirty="0"/>
              <a:t>Fear of specific individuals </a:t>
            </a:r>
          </a:p>
          <a:p>
            <a:pPr marL="285750" indent="-285750">
              <a:buFont typeface="Arial" panose="020B0604020202020204" pitchFamily="34" charset="0"/>
              <a:buChar char="•"/>
            </a:pPr>
            <a:r>
              <a:rPr lang="en-US" sz="1600" dirty="0"/>
              <a:t>Unusual covering of body parts </a:t>
            </a:r>
          </a:p>
          <a:p>
            <a:pPr marL="285750" indent="-285750">
              <a:buFont typeface="Arial" panose="020B0604020202020204" pitchFamily="34" charset="0"/>
              <a:buChar char="•"/>
            </a:pPr>
            <a:r>
              <a:rPr lang="en-US" sz="1600" dirty="0"/>
              <a:t>Withdrawn behaviour </a:t>
            </a:r>
          </a:p>
          <a:p>
            <a:pPr marL="285750" indent="-285750">
              <a:buFont typeface="Arial" panose="020B0604020202020204" pitchFamily="34" charset="0"/>
              <a:buChar char="•"/>
            </a:pPr>
            <a:r>
              <a:rPr lang="en-US" sz="1600" dirty="0"/>
              <a:t>Aggressive behaviour </a:t>
            </a:r>
          </a:p>
          <a:p>
            <a:endParaRPr lang="en-GB" dirty="0"/>
          </a:p>
        </p:txBody>
      </p:sp>
      <p:pic>
        <p:nvPicPr>
          <p:cNvPr id="5" name="Picture 4">
            <a:extLst>
              <a:ext uri="{FF2B5EF4-FFF2-40B4-BE49-F238E27FC236}">
                <a16:creationId xmlns:a16="http://schemas.microsoft.com/office/drawing/2014/main" id="{758B7AAE-CEBC-1143-5C56-F90D12F68999}"/>
              </a:ext>
            </a:extLst>
          </p:cNvPr>
          <p:cNvPicPr>
            <a:picLocks noChangeAspect="1"/>
          </p:cNvPicPr>
          <p:nvPr/>
        </p:nvPicPr>
        <p:blipFill>
          <a:blip r:embed="rId4"/>
          <a:stretch>
            <a:fillRect/>
          </a:stretch>
        </p:blipFill>
        <p:spPr>
          <a:xfrm>
            <a:off x="10349418" y="1089385"/>
            <a:ext cx="841321" cy="475529"/>
          </a:xfrm>
          <a:prstGeom prst="rect">
            <a:avLst/>
          </a:prstGeom>
        </p:spPr>
      </p:pic>
      <p:pic>
        <p:nvPicPr>
          <p:cNvPr id="11" name="Audio 10">
            <a:hlinkClick r:id="" action="ppaction://media"/>
            <a:extLst>
              <a:ext uri="{FF2B5EF4-FFF2-40B4-BE49-F238E27FC236}">
                <a16:creationId xmlns:a16="http://schemas.microsoft.com/office/drawing/2014/main" id="{F8FD8A7E-F863-CC8E-ABA8-E2442F846C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49418" y="3180060"/>
            <a:ext cx="2057400" cy="2057400"/>
          </a:xfrm>
          <a:prstGeom prst="ellipse">
            <a:avLst/>
          </a:prstGeom>
        </p:spPr>
      </p:pic>
    </p:spTree>
    <p:extLst>
      <p:ext uri="{BB962C8B-B14F-4D97-AF65-F5344CB8AC3E}">
        <p14:creationId xmlns:p14="http://schemas.microsoft.com/office/powerpoint/2010/main" val="193891638"/>
      </p:ext>
    </p:extLst>
  </p:cSld>
  <p:clrMapOvr>
    <a:masterClrMapping/>
  </p:clrMapOvr>
  <mc:AlternateContent xmlns:mc="http://schemas.openxmlformats.org/markup-compatibility/2006" xmlns:p14="http://schemas.microsoft.com/office/powerpoint/2010/main">
    <mc:Choice Requires="p14">
      <p:transition spd="slow" p14:dur="2000" advTm="43766"/>
    </mc:Choice>
    <mc:Fallback xmlns="">
      <p:transition spd="slow" advTm="4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C53A-CAAB-DE6F-C1B6-B80FEC1AFD77}"/>
              </a:ext>
            </a:extLst>
          </p:cNvPr>
          <p:cNvSpPr>
            <a:spLocks noGrp="1"/>
          </p:cNvSpPr>
          <p:nvPr>
            <p:ph type="title"/>
          </p:nvPr>
        </p:nvSpPr>
        <p:spPr/>
        <p:txBody>
          <a:bodyPr/>
          <a:lstStyle/>
          <a:p>
            <a:r>
              <a:rPr lang="en-US" sz="2600" dirty="0"/>
              <a:t>Take a look at the following scenario</a:t>
            </a:r>
            <a:endParaRPr lang="en-GB" sz="2600" dirty="0"/>
          </a:p>
        </p:txBody>
      </p:sp>
      <p:sp>
        <p:nvSpPr>
          <p:cNvPr id="3" name="Slide Number Placeholder 2">
            <a:extLst>
              <a:ext uri="{FF2B5EF4-FFF2-40B4-BE49-F238E27FC236}">
                <a16:creationId xmlns:a16="http://schemas.microsoft.com/office/drawing/2014/main" id="{8E2A9C4A-91E5-8F4E-5612-C5E4F4D2EDD6}"/>
              </a:ext>
            </a:extLst>
          </p:cNvPr>
          <p:cNvSpPr>
            <a:spLocks noGrp="1"/>
          </p:cNvSpPr>
          <p:nvPr>
            <p:ph type="sldNum" sz="quarter" idx="12"/>
          </p:nvPr>
        </p:nvSpPr>
        <p:spPr/>
        <p:txBody>
          <a:bodyPr/>
          <a:lstStyle/>
          <a:p>
            <a:pPr rtl="0"/>
            <a:fld id="{9FF96B15-8338-45D5-A943-561235072D66}" type="slidenum">
              <a:rPr lang="en-GB" noProof="0" smtClean="0"/>
              <a:t>9</a:t>
            </a:fld>
            <a:endParaRPr lang="en-GB" noProof="0" dirty="0"/>
          </a:p>
        </p:txBody>
      </p:sp>
      <p:sp>
        <p:nvSpPr>
          <p:cNvPr id="4" name="TextBox 3">
            <a:extLst>
              <a:ext uri="{FF2B5EF4-FFF2-40B4-BE49-F238E27FC236}">
                <a16:creationId xmlns:a16="http://schemas.microsoft.com/office/drawing/2014/main" id="{76DA6248-0BF7-D4C4-C37F-1493E3BD9DA7}"/>
              </a:ext>
            </a:extLst>
          </p:cNvPr>
          <p:cNvSpPr txBox="1"/>
          <p:nvPr/>
        </p:nvSpPr>
        <p:spPr>
          <a:xfrm>
            <a:off x="461473" y="2213361"/>
            <a:ext cx="11536822" cy="3754874"/>
          </a:xfrm>
          <a:prstGeom prst="rect">
            <a:avLst/>
          </a:prstGeom>
          <a:noFill/>
        </p:spPr>
        <p:txBody>
          <a:bodyPr wrap="square" rtlCol="0">
            <a:spAutoFit/>
          </a:bodyPr>
          <a:lstStyle/>
          <a:p>
            <a:endParaRPr lang="en-US" sz="1700" dirty="0"/>
          </a:p>
          <a:p>
            <a:endParaRPr lang="en-US" sz="1700" i="1" dirty="0"/>
          </a:p>
          <a:p>
            <a:r>
              <a:rPr lang="en-US" sz="1700" i="1" dirty="0"/>
              <a:t>Oliver has been absent from school for a week due to breaking his leg at the weekend when</a:t>
            </a:r>
          </a:p>
          <a:p>
            <a:r>
              <a:rPr lang="en-US" sz="1700" i="1" dirty="0"/>
              <a:t>with his father. He has returned to school on a restricted timetable, and he must not take part</a:t>
            </a:r>
          </a:p>
          <a:p>
            <a:r>
              <a:rPr lang="en-US" sz="1700" i="1" dirty="0"/>
              <a:t>in physical activity whilst his leg is in plaster.</a:t>
            </a:r>
          </a:p>
          <a:p>
            <a:r>
              <a:rPr lang="en-US" sz="1700" i="1" dirty="0"/>
              <a:t>During the class PE lesson, Oliver likes to read in a quiet room. When you ask how he broke</a:t>
            </a:r>
          </a:p>
          <a:p>
            <a:r>
              <a:rPr lang="en-US" sz="1700" i="1" dirty="0"/>
              <a:t>his leg, he tells you he was playing football.</a:t>
            </a:r>
          </a:p>
          <a:p>
            <a:r>
              <a:rPr lang="en-US" sz="1700" i="1" dirty="0"/>
              <a:t>He then becomes upset and when you ask why he’s crying, he says, ‘We were having a day</a:t>
            </a:r>
          </a:p>
          <a:p>
            <a:r>
              <a:rPr lang="en-US" sz="1700" i="1" dirty="0"/>
              <a:t>out with dad, and he got angry when I let the ball go into the river. He pushed me over and</a:t>
            </a:r>
          </a:p>
          <a:p>
            <a:r>
              <a:rPr lang="en-US" sz="1700" i="1" dirty="0"/>
              <a:t>stamped on my leg. He told me to say I fell over.’</a:t>
            </a:r>
          </a:p>
          <a:p>
            <a:endParaRPr lang="en-US" sz="1700" dirty="0"/>
          </a:p>
          <a:p>
            <a:endParaRPr lang="en-US" sz="1700" dirty="0"/>
          </a:p>
          <a:p>
            <a:r>
              <a:rPr lang="en-US" sz="1700" dirty="0"/>
              <a:t>How would you handle this concern? What would you say to Oliver? What steps would you take when reporting this? </a:t>
            </a:r>
            <a:endParaRPr lang="en-GB" sz="1700" dirty="0"/>
          </a:p>
        </p:txBody>
      </p:sp>
      <p:pic>
        <p:nvPicPr>
          <p:cNvPr id="5" name="Picture 4">
            <a:extLst>
              <a:ext uri="{FF2B5EF4-FFF2-40B4-BE49-F238E27FC236}">
                <a16:creationId xmlns:a16="http://schemas.microsoft.com/office/drawing/2014/main" id="{B1BD434B-62DC-AA34-1631-8601E8357110}"/>
              </a:ext>
            </a:extLst>
          </p:cNvPr>
          <p:cNvPicPr>
            <a:picLocks noChangeAspect="1"/>
          </p:cNvPicPr>
          <p:nvPr/>
        </p:nvPicPr>
        <p:blipFill>
          <a:blip r:embed="rId4"/>
          <a:stretch>
            <a:fillRect/>
          </a:stretch>
        </p:blipFill>
        <p:spPr>
          <a:xfrm>
            <a:off x="10352540" y="1089385"/>
            <a:ext cx="841321" cy="475529"/>
          </a:xfrm>
          <a:prstGeom prst="rect">
            <a:avLst/>
          </a:prstGeom>
        </p:spPr>
      </p:pic>
      <p:pic>
        <p:nvPicPr>
          <p:cNvPr id="8" name="Audio 7">
            <a:hlinkClick r:id="" action="ppaction://media"/>
            <a:extLst>
              <a:ext uri="{FF2B5EF4-FFF2-40B4-BE49-F238E27FC236}">
                <a16:creationId xmlns:a16="http://schemas.microsoft.com/office/drawing/2014/main" id="{7333A717-9D40-C7BE-D2BF-44D2020BB7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453956" y="3062098"/>
            <a:ext cx="2057400" cy="2057400"/>
          </a:xfrm>
          <a:prstGeom prst="ellipse">
            <a:avLst/>
          </a:prstGeom>
        </p:spPr>
      </p:pic>
    </p:spTree>
    <p:extLst>
      <p:ext uri="{BB962C8B-B14F-4D97-AF65-F5344CB8AC3E}">
        <p14:creationId xmlns:p14="http://schemas.microsoft.com/office/powerpoint/2010/main" val="3517377610"/>
      </p:ext>
    </p:extLst>
  </p:cSld>
  <p:clrMapOvr>
    <a:masterClrMapping/>
  </p:clrMapOvr>
  <mc:AlternateContent xmlns:mc="http://schemas.openxmlformats.org/markup-compatibility/2006" xmlns:p14="http://schemas.microsoft.com/office/powerpoint/2010/main">
    <mc:Choice Requires="p14">
      <p:transition spd="slow" p14:dur="2000" advTm="48114"/>
    </mc:Choice>
    <mc:Fallback xmlns="">
      <p:transition spd="slow" advTm="4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30104695_TF66741836" id="{D3782EBF-5869-4EBC-BDE1-4F8FBF1C5973}" vid="{D330FE90-7EA5-4191-B7AF-60868A50F2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BDE8113791D7428EE987086874D4F1" ma:contentTypeVersion="25" ma:contentTypeDescription="Create a new document." ma:contentTypeScope="" ma:versionID="fcdafd12f0c18fd03b08dbc159d171c0">
  <xsd:schema xmlns:xsd="http://www.w3.org/2001/XMLSchema" xmlns:xs="http://www.w3.org/2001/XMLSchema" xmlns:p="http://schemas.microsoft.com/office/2006/metadata/properties" xmlns:ns2="24851bb4-962e-44b8-9b82-30e065103cd7" xmlns:ns3="6c334634-6a43-4f9b-b8d2-f90ae0dc46f7" targetNamespace="http://schemas.microsoft.com/office/2006/metadata/properties" ma:root="true" ma:fieldsID="fa9c3ca36c08d78d48fe9ad365f634e5" ns2:_="" ns3:_="">
    <xsd:import namespace="24851bb4-962e-44b8-9b82-30e065103cd7"/>
    <xsd:import namespace="6c334634-6a43-4f9b-b8d2-f90ae0dc46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ServiceLocation" minOccurs="0"/>
                <xsd:element ref="ns3:MediaLengthInSeconds" minOccurs="0"/>
                <xsd:element ref="ns3:MediaServiceSearchProperties" minOccurs="0"/>
                <xsd:element ref="ns3:_Flow_SignoffStatus" minOccurs="0"/>
                <xsd:element ref="ns3:MediaServiceObjectDetectorVersions" minOccurs="0"/>
                <xsd:element ref="ns3:_ApprovalAssignedTo" minOccurs="0"/>
                <xsd:element ref="ns3:_ApprovalRespondedBy" minOccurs="0"/>
                <xsd:element ref="ns3:_ApprovalSentBy" minOccurs="0"/>
                <xsd:element ref="ns3:_Approval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51bb4-962e-44b8-9b82-30e065103c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caf7b47-6618-49c8-ae37-7ea15edeca30}" ma:internalName="TaxCatchAll" ma:showField="CatchAllData" ma:web="24851bb4-962e-44b8-9b82-30e065103c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334634-6a43-4f9b-b8d2-f90ae0dc46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093b9d7-b3ea-4839-8671-a8bf96fe5fa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4851bb4-962e-44b8-9b82-30e065103cd7" xsi:nil="true"/>
    <lcf76f155ced4ddcb4097134ff3c332f xmlns="6c334634-6a43-4f9b-b8d2-f90ae0dc46f7">
      <Terms xmlns="http://schemas.microsoft.com/office/infopath/2007/PartnerControls"/>
    </lcf76f155ced4ddcb4097134ff3c332f>
    <_Flow_SignoffStatus xmlns="6c334634-6a43-4f9b-b8d2-f90ae0dc46f7" xsi:nil="true"/>
    <_ApprovalAssignedTo xmlns="6c334634-6a43-4f9b-b8d2-f90ae0dc46f7">
      <UserInfo>
        <DisplayName/>
        <AccountId xsi:nil="true"/>
        <AccountType/>
      </UserInfo>
    </_ApprovalAssignedTo>
    <_ApprovalRespondedBy xmlns="6c334634-6a43-4f9b-b8d2-f90ae0dc46f7">
      <UserInfo>
        <DisplayName/>
        <AccountId xsi:nil="true"/>
        <AccountType/>
      </UserInfo>
    </_ApprovalRespondedBy>
    <_ApprovalStatus xmlns="6c334634-6a43-4f9b-b8d2-f90ae0dc46f7">0</_ApprovalStatus>
    <_ApprovalSentBy xmlns="6c334634-6a43-4f9b-b8d2-f90ae0dc46f7">
      <UserInfo>
        <DisplayName/>
        <AccountId xsi:nil="true"/>
        <AccountType/>
      </UserInfo>
    </_ApprovalSentBy>
  </documentManagement>
</p:properties>
</file>

<file path=customXml/itemProps1.xml><?xml version="1.0" encoding="utf-8"?>
<ds:datastoreItem xmlns:ds="http://schemas.openxmlformats.org/officeDocument/2006/customXml" ds:itemID="{883E0B16-80BF-4868-8813-6B17170D724D}">
  <ds:schemaRefs>
    <ds:schemaRef ds:uri="http://schemas.microsoft.com/sharepoint/v3/contenttype/forms"/>
  </ds:schemaRefs>
</ds:datastoreItem>
</file>

<file path=customXml/itemProps2.xml><?xml version="1.0" encoding="utf-8"?>
<ds:datastoreItem xmlns:ds="http://schemas.openxmlformats.org/officeDocument/2006/customXml" ds:itemID="{E66EF055-9CE8-4B84-A62B-F1B40D739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851bb4-962e-44b8-9b82-30e065103cd7"/>
    <ds:schemaRef ds:uri="6c334634-6a43-4f9b-b8d2-f90ae0dc46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1C8E2-513F-4C9C-99C7-9AE0E7429B06}">
  <ds:schemaRefs>
    <ds:schemaRef ds:uri="fb0879af-3eba-417a-a55a-ffe6dcd6ca77"/>
    <ds:schemaRef ds:uri="http://schemas.microsoft.com/office/2006/documentManagement/types"/>
    <ds:schemaRef ds:uri="http://schemas.microsoft.com/sharepoint/v3"/>
    <ds:schemaRef ds:uri="http://purl.org/dc/dcmitype/"/>
    <ds:schemaRef ds:uri="http://schemas.openxmlformats.org/package/2006/metadata/core-properties"/>
    <ds:schemaRef ds:uri="6dc4bcd6-49db-4c07-9060-8acfc67cef9f"/>
    <ds:schemaRef ds:uri="http://purl.org/dc/elements/1.1/"/>
    <ds:schemaRef ds:uri="http://schemas.microsoft.com/office/2006/metadata/properties"/>
    <ds:schemaRef ds:uri="http://schemas.microsoft.com/office/infopath/2007/PartnerControls"/>
    <ds:schemaRef ds:uri="http://www.w3.org/XML/1998/namespace"/>
    <ds:schemaRef ds:uri="http://purl.org/dc/terms/"/>
    <ds:schemaRef ds:uri="d61fe238-0875-4ab2-8beb-6f62e8b1e48a"/>
    <ds:schemaRef ds:uri="47217de2-d32f-4bac-a673-dc1beace02a1"/>
    <ds:schemaRef ds:uri="24851bb4-962e-44b8-9b82-30e065103cd7"/>
    <ds:schemaRef ds:uri="6c334634-6a43-4f9b-b8d2-f90ae0dc46f7"/>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714</TotalTime>
  <Words>3196</Words>
  <Application>Microsoft Office PowerPoint</Application>
  <PresentationFormat>Widescreen</PresentationFormat>
  <Paragraphs>420</Paragraphs>
  <Slides>31</Slides>
  <Notes>2</Notes>
  <HiddenSlides>0</HiddenSlides>
  <MMClips>35</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Ion Boardroom</vt:lpstr>
      <vt:lpstr>Learning Partners Academy Trust Safeguarding Training</vt:lpstr>
      <vt:lpstr>Objectives of today’s training…</vt:lpstr>
      <vt:lpstr>Safeguarding and child protection</vt:lpstr>
      <vt:lpstr>What is safeguarding to you? Views of different professionals</vt:lpstr>
      <vt:lpstr>Legislation</vt:lpstr>
      <vt:lpstr>Recent changes in legislation</vt:lpstr>
      <vt:lpstr>Types of abuse and neglect </vt:lpstr>
      <vt:lpstr>Types of abuse and neglect </vt:lpstr>
      <vt:lpstr>Take a look at the following scenario</vt:lpstr>
      <vt:lpstr>Types of abuse and neglect</vt:lpstr>
      <vt:lpstr>Types of abuse and neglect</vt:lpstr>
      <vt:lpstr>Types of abuse and neglect</vt:lpstr>
      <vt:lpstr>Types of abuse and neglect</vt:lpstr>
      <vt:lpstr>Other safeguarding issues to be aware of</vt:lpstr>
      <vt:lpstr>Female Genital Mutilation duty</vt:lpstr>
      <vt:lpstr>Prevent duty</vt:lpstr>
      <vt:lpstr>Online safety</vt:lpstr>
      <vt:lpstr>Online safety</vt:lpstr>
      <vt:lpstr>Vulnerable children</vt:lpstr>
      <vt:lpstr>It can and does happen here</vt:lpstr>
      <vt:lpstr>Our safeguarding team</vt:lpstr>
      <vt:lpstr>Safeguarding at Learning Partners Academy Trust</vt:lpstr>
      <vt:lpstr>5 Principles For Safeguarding and Inclusion</vt:lpstr>
      <vt:lpstr>Dealing with a disclosure</vt:lpstr>
      <vt:lpstr>Dealing with a disclosure</vt:lpstr>
      <vt:lpstr>Recording concerns</vt:lpstr>
      <vt:lpstr>Recording concerns</vt:lpstr>
      <vt:lpstr>Low level concerns </vt:lpstr>
      <vt:lpstr>Low level concerns</vt:lpstr>
      <vt:lpstr>Reporting concerns</vt:lpstr>
      <vt:lpstr>A reminder that we sometimes do not know what a child is facing outside of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Wise</dc:creator>
  <cp:lastModifiedBy>Holly Wise</cp:lastModifiedBy>
  <cp:revision>6</cp:revision>
  <dcterms:created xsi:type="dcterms:W3CDTF">2025-05-22T12:51:41Z</dcterms:created>
  <dcterms:modified xsi:type="dcterms:W3CDTF">2025-09-03T21:11:29Z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0x0101007CBDE8113791D7428EE987086874D4F1</vt:lpwstr>
  </property>
  <property fmtid="{D5CDD505-2E9C-101B-9397-08002B2CF9AE}" pid="3" name="MediaServiceImageTags">
    <vt:lpwstr/>
  </property>
</Properties>
</file>